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2"/>
  </p:notesMasterIdLst>
  <p:handoutMasterIdLst>
    <p:handoutMasterId r:id="rId13"/>
  </p:handoutMasterIdLst>
  <p:sldIdLst>
    <p:sldId id="281" r:id="rId2"/>
    <p:sldId id="293" r:id="rId3"/>
    <p:sldId id="269" r:id="rId4"/>
    <p:sldId id="270" r:id="rId5"/>
    <p:sldId id="271" r:id="rId6"/>
    <p:sldId id="290" r:id="rId7"/>
    <p:sldId id="286" r:id="rId8"/>
    <p:sldId id="292" r:id="rId9"/>
    <p:sldId id="291" r:id="rId10"/>
    <p:sldId id="2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F9C8B3"/>
    <a:srgbClr val="EDF4F6"/>
    <a:srgbClr val="DFE9F5"/>
    <a:srgbClr val="C0B5D8"/>
    <a:srgbClr val="C9E6A6"/>
    <a:srgbClr val="BCCDEB"/>
    <a:srgbClr val="C3E3E1"/>
    <a:srgbClr val="D9E8C4"/>
    <a:srgbClr val="FFF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66" d="100"/>
          <a:sy n="66" d="100"/>
        </p:scale>
        <p:origin x="668" y="2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88"/>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F0C10-E9BD-455D-8FA8-C9B1703C2E33}"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GB"/>
        </a:p>
      </dgm:t>
    </dgm:pt>
    <dgm:pt modelId="{E174286F-0EBA-403F-BC97-9B19D77265C1}">
      <dgm:prSet/>
      <dgm:spPr/>
      <dgm:t>
        <a:bodyPr/>
        <a:lstStyle/>
        <a:p>
          <a:pPr>
            <a:lnSpc>
              <a:spcPct val="100000"/>
            </a:lnSpc>
            <a:defRPr b="1"/>
          </a:pPr>
          <a:r>
            <a:rPr lang="en-GB" dirty="0"/>
            <a:t>Maintaining Research Capacity</a:t>
          </a:r>
        </a:p>
      </dgm:t>
    </dgm:pt>
    <dgm:pt modelId="{53057E66-6B24-454F-B75E-753EA0446E0F}" type="parTrans" cxnId="{A6A16D8A-1793-40A0-B413-2E4BD3348792}">
      <dgm:prSet/>
      <dgm:spPr/>
      <dgm:t>
        <a:bodyPr/>
        <a:lstStyle/>
        <a:p>
          <a:endParaRPr lang="en-GB"/>
        </a:p>
      </dgm:t>
    </dgm:pt>
    <dgm:pt modelId="{18005E5E-0D67-458A-A789-79CD5D2738AD}" type="sibTrans" cxnId="{A6A16D8A-1793-40A0-B413-2E4BD3348792}">
      <dgm:prSet/>
      <dgm:spPr/>
      <dgm:t>
        <a:bodyPr/>
        <a:lstStyle/>
        <a:p>
          <a:pPr>
            <a:lnSpc>
              <a:spcPct val="100000"/>
            </a:lnSpc>
            <a:defRPr b="1"/>
          </a:pPr>
          <a:endParaRPr lang="en-GB"/>
        </a:p>
      </dgm:t>
    </dgm:pt>
    <dgm:pt modelId="{7ECB3C2A-2631-4534-B4CC-BA05165B6A1A}">
      <dgm:prSet/>
      <dgm:spPr/>
      <dgm:t>
        <a:bodyPr/>
        <a:lstStyle/>
        <a:p>
          <a:pPr>
            <a:lnSpc>
              <a:spcPct val="100000"/>
            </a:lnSpc>
          </a:pPr>
          <a:r>
            <a:rPr lang="en-GB"/>
            <a:t>RCF helps NHS organisations act strategically to sustain their research capacity and capability.</a:t>
          </a:r>
        </a:p>
      </dgm:t>
    </dgm:pt>
    <dgm:pt modelId="{14DF72E5-46E1-4C47-A010-2E71918C423A}" type="parTrans" cxnId="{976A5AA7-0A8B-4506-A6CE-4D8A52677E5F}">
      <dgm:prSet/>
      <dgm:spPr/>
      <dgm:t>
        <a:bodyPr/>
        <a:lstStyle/>
        <a:p>
          <a:endParaRPr lang="en-GB"/>
        </a:p>
      </dgm:t>
    </dgm:pt>
    <dgm:pt modelId="{6621557E-450D-40BD-A9C2-4F13C3DD8C9A}" type="sibTrans" cxnId="{976A5AA7-0A8B-4506-A6CE-4D8A52677E5F}">
      <dgm:prSet/>
      <dgm:spPr/>
      <dgm:t>
        <a:bodyPr/>
        <a:lstStyle/>
        <a:p>
          <a:endParaRPr lang="en-GB"/>
        </a:p>
      </dgm:t>
    </dgm:pt>
    <dgm:pt modelId="{A643CAE6-61BD-4C08-9F23-207491DECB54}">
      <dgm:prSet/>
      <dgm:spPr/>
      <dgm:t>
        <a:bodyPr/>
        <a:lstStyle/>
        <a:p>
          <a:pPr>
            <a:lnSpc>
              <a:spcPct val="100000"/>
            </a:lnSpc>
            <a:defRPr b="1"/>
          </a:pPr>
          <a:r>
            <a:rPr lang="en-GB"/>
            <a:t>Supporting Key Staff</a:t>
          </a:r>
        </a:p>
      </dgm:t>
    </dgm:pt>
    <dgm:pt modelId="{7CBBE158-3035-423E-8D31-ED769EAC4FAA}" type="parTrans" cxnId="{D52AFBDE-9D85-4950-B7EB-1CC5EF984591}">
      <dgm:prSet/>
      <dgm:spPr/>
      <dgm:t>
        <a:bodyPr/>
        <a:lstStyle/>
        <a:p>
          <a:endParaRPr lang="en-GB"/>
        </a:p>
      </dgm:t>
    </dgm:pt>
    <dgm:pt modelId="{D5E1EC57-B354-43F4-A94D-C75C5F743E07}" type="sibTrans" cxnId="{D52AFBDE-9D85-4950-B7EB-1CC5EF984591}">
      <dgm:prSet/>
      <dgm:spPr/>
      <dgm:t>
        <a:bodyPr/>
        <a:lstStyle/>
        <a:p>
          <a:pPr>
            <a:lnSpc>
              <a:spcPct val="100000"/>
            </a:lnSpc>
            <a:defRPr b="1"/>
          </a:pPr>
          <a:endParaRPr lang="en-GB"/>
        </a:p>
      </dgm:t>
    </dgm:pt>
    <dgm:pt modelId="{AC570CBA-FD7F-43DE-82CB-65CE543D127A}">
      <dgm:prSet/>
      <dgm:spPr/>
      <dgm:t>
        <a:bodyPr/>
        <a:lstStyle/>
        <a:p>
          <a:pPr>
            <a:lnSpc>
              <a:spcPct val="100000"/>
            </a:lnSpc>
          </a:pPr>
          <a:r>
            <a:rPr lang="en-GB"/>
            <a:t>The funding supports the appointment and development of key staff for patient-based research.</a:t>
          </a:r>
        </a:p>
      </dgm:t>
    </dgm:pt>
    <dgm:pt modelId="{20A6A79B-E6B1-4A49-8B07-C016741E572E}" type="parTrans" cxnId="{D758EB2D-A841-4E45-9620-AFD5205131E1}">
      <dgm:prSet/>
      <dgm:spPr/>
      <dgm:t>
        <a:bodyPr/>
        <a:lstStyle/>
        <a:p>
          <a:endParaRPr lang="en-GB"/>
        </a:p>
      </dgm:t>
    </dgm:pt>
    <dgm:pt modelId="{F0CB5049-A917-4BC0-B2BF-B8F96335F336}" type="sibTrans" cxnId="{D758EB2D-A841-4E45-9620-AFD5205131E1}">
      <dgm:prSet/>
      <dgm:spPr/>
      <dgm:t>
        <a:bodyPr/>
        <a:lstStyle/>
        <a:p>
          <a:endParaRPr lang="en-GB"/>
        </a:p>
      </dgm:t>
    </dgm:pt>
    <dgm:pt modelId="{234ADAB5-401F-4B36-AFBE-81135BC5789F}">
      <dgm:prSet/>
      <dgm:spPr/>
      <dgm:t>
        <a:bodyPr/>
        <a:lstStyle/>
        <a:p>
          <a:pPr>
            <a:lnSpc>
              <a:spcPct val="100000"/>
            </a:lnSpc>
            <a:defRPr b="1"/>
          </a:pPr>
          <a:r>
            <a:rPr lang="en-GB"/>
            <a:t>Funding for Research Hosting</a:t>
          </a:r>
        </a:p>
      </dgm:t>
    </dgm:pt>
    <dgm:pt modelId="{09CBDE8D-D032-446E-89CB-E45CE6DAB2BE}" type="parTrans" cxnId="{E2C49747-1A88-41FE-920F-49B94CDA163C}">
      <dgm:prSet/>
      <dgm:spPr/>
      <dgm:t>
        <a:bodyPr/>
        <a:lstStyle/>
        <a:p>
          <a:endParaRPr lang="en-GB"/>
        </a:p>
      </dgm:t>
    </dgm:pt>
    <dgm:pt modelId="{7F6A8210-E842-42D2-B5E0-D42F996D2A92}" type="sibTrans" cxnId="{E2C49747-1A88-41FE-920F-49B94CDA163C}">
      <dgm:prSet/>
      <dgm:spPr/>
      <dgm:t>
        <a:bodyPr/>
        <a:lstStyle/>
        <a:p>
          <a:endParaRPr lang="en-GB"/>
        </a:p>
      </dgm:t>
    </dgm:pt>
    <dgm:pt modelId="{4EDE8563-53EF-48DB-95A0-A92553BFDF87}">
      <dgm:prSet/>
      <dgm:spPr/>
      <dgm:t>
        <a:bodyPr/>
        <a:lstStyle/>
        <a:p>
          <a:pPr>
            <a:lnSpc>
              <a:spcPct val="100000"/>
            </a:lnSpc>
          </a:pPr>
          <a:r>
            <a:rPr lang="en-GB"/>
            <a:t>RCF contributes to costs not fully covered by NIHR programs for hosting research projects.</a:t>
          </a:r>
        </a:p>
      </dgm:t>
    </dgm:pt>
    <dgm:pt modelId="{F0AAB8AE-9BD0-4026-96F8-C96F6BB05D3A}" type="parTrans" cxnId="{65B0460E-7737-45C9-B149-3FB9A9A8AA21}">
      <dgm:prSet/>
      <dgm:spPr/>
      <dgm:t>
        <a:bodyPr/>
        <a:lstStyle/>
        <a:p>
          <a:endParaRPr lang="en-GB"/>
        </a:p>
      </dgm:t>
    </dgm:pt>
    <dgm:pt modelId="{38A33CCA-E57B-4BC8-9EB4-F8712DCA0863}" type="sibTrans" cxnId="{65B0460E-7737-45C9-B149-3FB9A9A8AA21}">
      <dgm:prSet/>
      <dgm:spPr/>
      <dgm:t>
        <a:bodyPr/>
        <a:lstStyle/>
        <a:p>
          <a:endParaRPr lang="en-GB"/>
        </a:p>
      </dgm:t>
    </dgm:pt>
    <dgm:pt modelId="{2CED8B08-01A0-48AE-AAC7-EE31027185F5}" type="pres">
      <dgm:prSet presAssocID="{1E6F0C10-E9BD-455D-8FA8-C9B1703C2E33}" presName="Root" presStyleCnt="0">
        <dgm:presLayoutVars>
          <dgm:dir/>
          <dgm:resizeHandles val="exact"/>
        </dgm:presLayoutVars>
      </dgm:prSet>
      <dgm:spPr/>
    </dgm:pt>
    <dgm:pt modelId="{553EB1F7-EFAE-451E-816D-8AB3DA43B1EE}" type="pres">
      <dgm:prSet presAssocID="{E174286F-0EBA-403F-BC97-9B19D77265C1}" presName="Composite" presStyleCnt="0"/>
      <dgm:spPr/>
    </dgm:pt>
    <dgm:pt modelId="{EDFCA8A4-DE3F-4481-A0BC-24DC6F628EE7}" type="pres">
      <dgm:prSet presAssocID="{E174286F-0EBA-403F-BC97-9B19D77265C1}"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5014" r="8481" b="-6"/>
          <a:stretch/>
        </a:blipFill>
      </dgm:spPr>
      <dgm:extLst>
        <a:ext uri="{E40237B7-FDA0-4F09-8148-C483321AD2D9}">
          <dgm14:cNvPr xmlns:dgm14="http://schemas.microsoft.com/office/drawing/2010/diagram" id="0" name="" descr="A happy visit to the doctor with cheerful medical staff. Similar doctor shots:"/>
        </a:ext>
      </dgm:extLst>
    </dgm:pt>
    <dgm:pt modelId="{368795BC-4A6D-4033-9086-43E4EF8B3F81}" type="pres">
      <dgm:prSet presAssocID="{E174286F-0EBA-403F-BC97-9B19D77265C1}" presName="Subtitle" presStyleLbl="revTx" presStyleIdx="0" presStyleCnt="6">
        <dgm:presLayoutVars>
          <dgm:chMax val="0"/>
          <dgm:bulletEnabled/>
        </dgm:presLayoutVars>
      </dgm:prSet>
      <dgm:spPr/>
    </dgm:pt>
    <dgm:pt modelId="{19453C67-4AFC-4ACF-96CC-41AB287FF406}" type="pres">
      <dgm:prSet presAssocID="{E174286F-0EBA-403F-BC97-9B19D77265C1}" presName="Description" presStyleLbl="revTx" presStyleIdx="1" presStyleCnt="6">
        <dgm:presLayoutVars>
          <dgm:bulletEnabled/>
        </dgm:presLayoutVars>
      </dgm:prSet>
      <dgm:spPr/>
    </dgm:pt>
    <dgm:pt modelId="{A9352C47-BF46-4DD2-A46B-128AD87E047A}" type="pres">
      <dgm:prSet presAssocID="{18005E5E-0D67-458A-A789-79CD5D2738AD}" presName="sibTrans" presStyleLbl="sibTrans2D1" presStyleIdx="0" presStyleCnt="0"/>
      <dgm:spPr/>
    </dgm:pt>
    <dgm:pt modelId="{2134FF87-3AFA-40AF-A9F7-9786120601DC}" type="pres">
      <dgm:prSet presAssocID="{A643CAE6-61BD-4C08-9F23-207491DECB54}" presName="Composite" presStyleCnt="0"/>
      <dgm:spPr/>
    </dgm:pt>
    <dgm:pt modelId="{FD7AF8F7-EB3C-473A-A762-48CFA5FB9189}" type="pres">
      <dgm:prSet presAssocID="{A643CAE6-61BD-4C08-9F23-207491DECB54}"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2985" r="10268" b="4"/>
          <a:stretch/>
        </a:blipFill>
      </dgm:spPr>
      <dgm:extLst>
        <a:ext uri="{E40237B7-FDA0-4F09-8148-C483321AD2D9}">
          <dgm14:cNvPr xmlns:dgm14="http://schemas.microsoft.com/office/drawing/2010/diagram" id="0" name="" descr="Young scientists making a new examination in the laboratory"/>
        </a:ext>
      </dgm:extLst>
    </dgm:pt>
    <dgm:pt modelId="{80C531BB-4570-4773-A9A4-26F8BED680E1}" type="pres">
      <dgm:prSet presAssocID="{A643CAE6-61BD-4C08-9F23-207491DECB54}" presName="Subtitle" presStyleLbl="revTx" presStyleIdx="2" presStyleCnt="6">
        <dgm:presLayoutVars>
          <dgm:chMax val="0"/>
          <dgm:bulletEnabled/>
        </dgm:presLayoutVars>
      </dgm:prSet>
      <dgm:spPr/>
    </dgm:pt>
    <dgm:pt modelId="{6FE21C59-188D-41CA-AC69-99C32FE46D31}" type="pres">
      <dgm:prSet presAssocID="{A643CAE6-61BD-4C08-9F23-207491DECB54}" presName="Description" presStyleLbl="revTx" presStyleIdx="3" presStyleCnt="6">
        <dgm:presLayoutVars>
          <dgm:bulletEnabled/>
        </dgm:presLayoutVars>
      </dgm:prSet>
      <dgm:spPr/>
    </dgm:pt>
    <dgm:pt modelId="{A77D60AA-9C86-46C1-800B-366F298C913C}" type="pres">
      <dgm:prSet presAssocID="{D5E1EC57-B354-43F4-A94D-C75C5F743E07}" presName="sibTrans" presStyleLbl="sibTrans2D1" presStyleIdx="0" presStyleCnt="0"/>
      <dgm:spPr/>
    </dgm:pt>
    <dgm:pt modelId="{E922CC9F-820B-4364-AE1B-F2E1E995306B}" type="pres">
      <dgm:prSet presAssocID="{234ADAB5-401F-4B36-AFBE-81135BC5789F}" presName="Composite" presStyleCnt="0"/>
      <dgm:spPr/>
    </dgm:pt>
    <dgm:pt modelId="{CAAC3409-0BA8-4367-8DBD-938C1C307EB3}" type="pres">
      <dgm:prSet presAssocID="{234ADAB5-401F-4B36-AFBE-81135BC5789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4250" r="4" b="5"/>
          <a:stretch/>
        </a:blipFill>
      </dgm:spPr>
      <dgm:extLst>
        <a:ext uri="{E40237B7-FDA0-4F09-8148-C483321AD2D9}">
          <dgm14:cNvPr xmlns:dgm14="http://schemas.microsoft.com/office/drawing/2010/diagram" id="0" name="" descr="Shot of a businessman holding on to a bunch of cryptocurrency balloons on top of a graph against a white background"/>
        </a:ext>
      </dgm:extLst>
    </dgm:pt>
    <dgm:pt modelId="{214F55F3-FC18-4FA9-B9D2-91BC11CBBAA2}" type="pres">
      <dgm:prSet presAssocID="{234ADAB5-401F-4B36-AFBE-81135BC5789F}" presName="Subtitle" presStyleLbl="revTx" presStyleIdx="4" presStyleCnt="6">
        <dgm:presLayoutVars>
          <dgm:chMax val="0"/>
          <dgm:bulletEnabled/>
        </dgm:presLayoutVars>
      </dgm:prSet>
      <dgm:spPr/>
    </dgm:pt>
    <dgm:pt modelId="{6DFB7B52-7A36-463A-BFD9-EE4DA4D7310B}" type="pres">
      <dgm:prSet presAssocID="{234ADAB5-401F-4B36-AFBE-81135BC5789F}" presName="Description" presStyleLbl="revTx" presStyleIdx="5" presStyleCnt="6">
        <dgm:presLayoutVars>
          <dgm:bulletEnabled/>
        </dgm:presLayoutVars>
      </dgm:prSet>
      <dgm:spPr/>
    </dgm:pt>
  </dgm:ptLst>
  <dgm:cxnLst>
    <dgm:cxn modelId="{A92A750C-90B6-46BB-AB2B-F6318C5B6B44}" type="presOf" srcId="{7ECB3C2A-2631-4534-B4CC-BA05165B6A1A}" destId="{19453C67-4AFC-4ACF-96CC-41AB287FF406}" srcOrd="0" destOrd="0" presId="urn:microsoft.com/office/officeart/2024/3/layout/verticalVisualTextBlock1"/>
    <dgm:cxn modelId="{65B0460E-7737-45C9-B149-3FB9A9A8AA21}" srcId="{234ADAB5-401F-4B36-AFBE-81135BC5789F}" destId="{4EDE8563-53EF-48DB-95A0-A92553BFDF87}" srcOrd="0" destOrd="0" parTransId="{F0AAB8AE-9BD0-4026-96F8-C96F6BB05D3A}" sibTransId="{38A33CCA-E57B-4BC8-9EB4-F8712DCA0863}"/>
    <dgm:cxn modelId="{D758EB2D-A841-4E45-9620-AFD5205131E1}" srcId="{A643CAE6-61BD-4C08-9F23-207491DECB54}" destId="{AC570CBA-FD7F-43DE-82CB-65CE543D127A}" srcOrd="0" destOrd="0" parTransId="{20A6A79B-E6B1-4A49-8B07-C016741E572E}" sibTransId="{F0CB5049-A917-4BC0-B2BF-B8F96335F336}"/>
    <dgm:cxn modelId="{85FE2F62-6E25-4E91-865D-593681701637}" type="presOf" srcId="{D5E1EC57-B354-43F4-A94D-C75C5F743E07}" destId="{A77D60AA-9C86-46C1-800B-366F298C913C}" srcOrd="0" destOrd="0" presId="urn:microsoft.com/office/officeart/2024/3/layout/verticalVisualTextBlock1"/>
    <dgm:cxn modelId="{87C77E66-72BD-4E70-9D6B-6FAF95B67BE6}" type="presOf" srcId="{E174286F-0EBA-403F-BC97-9B19D77265C1}" destId="{368795BC-4A6D-4033-9086-43E4EF8B3F81}" srcOrd="0" destOrd="0" presId="urn:microsoft.com/office/officeart/2024/3/layout/verticalVisualTextBlock1"/>
    <dgm:cxn modelId="{E2C49747-1A88-41FE-920F-49B94CDA163C}" srcId="{1E6F0C10-E9BD-455D-8FA8-C9B1703C2E33}" destId="{234ADAB5-401F-4B36-AFBE-81135BC5789F}" srcOrd="2" destOrd="0" parTransId="{09CBDE8D-D032-446E-89CB-E45CE6DAB2BE}" sibTransId="{7F6A8210-E842-42D2-B5E0-D42F996D2A92}"/>
    <dgm:cxn modelId="{B5C38880-0F86-41AF-99C0-C724B3E48014}" type="presOf" srcId="{A643CAE6-61BD-4C08-9F23-207491DECB54}" destId="{80C531BB-4570-4773-A9A4-26F8BED680E1}" srcOrd="0" destOrd="0" presId="urn:microsoft.com/office/officeart/2024/3/layout/verticalVisualTextBlock1"/>
    <dgm:cxn modelId="{45F06F84-CB2F-4F51-9FF3-04B556AA85A8}" type="presOf" srcId="{234ADAB5-401F-4B36-AFBE-81135BC5789F}" destId="{214F55F3-FC18-4FA9-B9D2-91BC11CBBAA2}" srcOrd="0" destOrd="0" presId="urn:microsoft.com/office/officeart/2024/3/layout/verticalVisualTextBlock1"/>
    <dgm:cxn modelId="{0BC16A89-C680-4EF6-9523-636F7358EE8D}" type="presOf" srcId="{18005E5E-0D67-458A-A789-79CD5D2738AD}" destId="{A9352C47-BF46-4DD2-A46B-128AD87E047A}" srcOrd="0" destOrd="0" presId="urn:microsoft.com/office/officeart/2024/3/layout/verticalVisualTextBlock1"/>
    <dgm:cxn modelId="{A6A16D8A-1793-40A0-B413-2E4BD3348792}" srcId="{1E6F0C10-E9BD-455D-8FA8-C9B1703C2E33}" destId="{E174286F-0EBA-403F-BC97-9B19D77265C1}" srcOrd="0" destOrd="0" parTransId="{53057E66-6B24-454F-B75E-753EA0446E0F}" sibTransId="{18005E5E-0D67-458A-A789-79CD5D2738AD}"/>
    <dgm:cxn modelId="{976A5AA7-0A8B-4506-A6CE-4D8A52677E5F}" srcId="{E174286F-0EBA-403F-BC97-9B19D77265C1}" destId="{7ECB3C2A-2631-4534-B4CC-BA05165B6A1A}" srcOrd="0" destOrd="0" parTransId="{14DF72E5-46E1-4C47-A010-2E71918C423A}" sibTransId="{6621557E-450D-40BD-A9C2-4F13C3DD8C9A}"/>
    <dgm:cxn modelId="{1CDE26C5-DA41-4569-B77B-4408C050E2B2}" type="presOf" srcId="{4EDE8563-53EF-48DB-95A0-A92553BFDF87}" destId="{6DFB7B52-7A36-463A-BFD9-EE4DA4D7310B}" srcOrd="0" destOrd="0" presId="urn:microsoft.com/office/officeart/2024/3/layout/verticalVisualTextBlock1"/>
    <dgm:cxn modelId="{00629CC9-39A7-42E7-A308-EBF1FD697ED8}" type="presOf" srcId="{AC570CBA-FD7F-43DE-82CB-65CE543D127A}" destId="{6FE21C59-188D-41CA-AC69-99C32FE46D31}" srcOrd="0" destOrd="0" presId="urn:microsoft.com/office/officeart/2024/3/layout/verticalVisualTextBlock1"/>
    <dgm:cxn modelId="{BC1628DE-B309-4ABB-AE0E-198240A1D303}" type="presOf" srcId="{1E6F0C10-E9BD-455D-8FA8-C9B1703C2E33}" destId="{2CED8B08-01A0-48AE-AAC7-EE31027185F5}" srcOrd="0" destOrd="0" presId="urn:microsoft.com/office/officeart/2024/3/layout/verticalVisualTextBlock1"/>
    <dgm:cxn modelId="{D52AFBDE-9D85-4950-B7EB-1CC5EF984591}" srcId="{1E6F0C10-E9BD-455D-8FA8-C9B1703C2E33}" destId="{A643CAE6-61BD-4C08-9F23-207491DECB54}" srcOrd="1" destOrd="0" parTransId="{7CBBE158-3035-423E-8D31-ED769EAC4FAA}" sibTransId="{D5E1EC57-B354-43F4-A94D-C75C5F743E07}"/>
    <dgm:cxn modelId="{707F9059-113E-4CB6-8407-FAFA4CE79B89}" type="presParOf" srcId="{2CED8B08-01A0-48AE-AAC7-EE31027185F5}" destId="{553EB1F7-EFAE-451E-816D-8AB3DA43B1EE}" srcOrd="0" destOrd="0" presId="urn:microsoft.com/office/officeart/2024/3/layout/verticalVisualTextBlock1"/>
    <dgm:cxn modelId="{62D8F682-FAD1-4DAB-9524-A598C9484CE5}" type="presParOf" srcId="{553EB1F7-EFAE-451E-816D-8AB3DA43B1EE}" destId="{EDFCA8A4-DE3F-4481-A0BC-24DC6F628EE7}" srcOrd="0" destOrd="0" presId="urn:microsoft.com/office/officeart/2024/3/layout/verticalVisualTextBlock1"/>
    <dgm:cxn modelId="{68702182-EC1D-450C-B579-01EA8D2A3186}" type="presParOf" srcId="{553EB1F7-EFAE-451E-816D-8AB3DA43B1EE}" destId="{368795BC-4A6D-4033-9086-43E4EF8B3F81}" srcOrd="1" destOrd="0" presId="urn:microsoft.com/office/officeart/2024/3/layout/verticalVisualTextBlock1"/>
    <dgm:cxn modelId="{A20D79B6-8007-487A-9B27-493C1048EED7}" type="presParOf" srcId="{553EB1F7-EFAE-451E-816D-8AB3DA43B1EE}" destId="{19453C67-4AFC-4ACF-96CC-41AB287FF406}" srcOrd="2" destOrd="0" presId="urn:microsoft.com/office/officeart/2024/3/layout/verticalVisualTextBlock1"/>
    <dgm:cxn modelId="{508C9265-DB58-4EE1-8586-22A5444A9F68}" type="presParOf" srcId="{2CED8B08-01A0-48AE-AAC7-EE31027185F5}" destId="{A9352C47-BF46-4DD2-A46B-128AD87E047A}" srcOrd="1" destOrd="0" presId="urn:microsoft.com/office/officeart/2024/3/layout/verticalVisualTextBlock1"/>
    <dgm:cxn modelId="{0BF1E819-272D-4448-81B1-CF8031AEAA67}" type="presParOf" srcId="{2CED8B08-01A0-48AE-AAC7-EE31027185F5}" destId="{2134FF87-3AFA-40AF-A9F7-9786120601DC}" srcOrd="2" destOrd="0" presId="urn:microsoft.com/office/officeart/2024/3/layout/verticalVisualTextBlock1"/>
    <dgm:cxn modelId="{407ECA93-AA87-4D8D-B59C-87C824A1FDCB}" type="presParOf" srcId="{2134FF87-3AFA-40AF-A9F7-9786120601DC}" destId="{FD7AF8F7-EB3C-473A-A762-48CFA5FB9189}" srcOrd="0" destOrd="0" presId="urn:microsoft.com/office/officeart/2024/3/layout/verticalVisualTextBlock1"/>
    <dgm:cxn modelId="{25E2CC24-3488-4A14-8977-BEC7A7C568CC}" type="presParOf" srcId="{2134FF87-3AFA-40AF-A9F7-9786120601DC}" destId="{80C531BB-4570-4773-A9A4-26F8BED680E1}" srcOrd="1" destOrd="0" presId="urn:microsoft.com/office/officeart/2024/3/layout/verticalVisualTextBlock1"/>
    <dgm:cxn modelId="{DEA6F7A6-E335-4180-B04E-0766DEE6424C}" type="presParOf" srcId="{2134FF87-3AFA-40AF-A9F7-9786120601DC}" destId="{6FE21C59-188D-41CA-AC69-99C32FE46D31}" srcOrd="2" destOrd="0" presId="urn:microsoft.com/office/officeart/2024/3/layout/verticalVisualTextBlock1"/>
    <dgm:cxn modelId="{95C0C9EB-D71D-4E3B-BF04-E8C68E379B78}" type="presParOf" srcId="{2CED8B08-01A0-48AE-AAC7-EE31027185F5}" destId="{A77D60AA-9C86-46C1-800B-366F298C913C}" srcOrd="3" destOrd="0" presId="urn:microsoft.com/office/officeart/2024/3/layout/verticalVisualTextBlock1"/>
    <dgm:cxn modelId="{8BC68868-D0EB-49F6-B5E6-307D53E80567}" type="presParOf" srcId="{2CED8B08-01A0-48AE-AAC7-EE31027185F5}" destId="{E922CC9F-820B-4364-AE1B-F2E1E995306B}" srcOrd="4" destOrd="0" presId="urn:microsoft.com/office/officeart/2024/3/layout/verticalVisualTextBlock1"/>
    <dgm:cxn modelId="{BB22006E-B4DC-4C8A-AC5B-4CBC367CADA9}" type="presParOf" srcId="{E922CC9F-820B-4364-AE1B-F2E1E995306B}" destId="{CAAC3409-0BA8-4367-8DBD-938C1C307EB3}" srcOrd="0" destOrd="0" presId="urn:microsoft.com/office/officeart/2024/3/layout/verticalVisualTextBlock1"/>
    <dgm:cxn modelId="{1411272E-3E54-4087-A0D0-FA3B4D70A4E2}" type="presParOf" srcId="{E922CC9F-820B-4364-AE1B-F2E1E995306B}" destId="{214F55F3-FC18-4FA9-B9D2-91BC11CBBAA2}" srcOrd="1" destOrd="0" presId="urn:microsoft.com/office/officeart/2024/3/layout/verticalVisualTextBlock1"/>
    <dgm:cxn modelId="{FDC8D385-AA8A-4AC6-87A7-65005FACDEA8}" type="presParOf" srcId="{E922CC9F-820B-4364-AE1B-F2E1E995306B}" destId="{6DFB7B52-7A36-463A-BFD9-EE4DA4D7310B}" srcOrd="2" destOrd="0" presId="urn:microsoft.com/office/officeart/2024/3/layout/verticalVisualTextBlock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60C587-6E6C-407D-838F-C89C01AE4794}" type="doc">
      <dgm:prSet loTypeId="urn:microsoft.com/office/officeart/2005/8/layout/process1" loCatId="process" qsTypeId="urn:microsoft.com/office/officeart/2005/8/quickstyle/simple1" qsCatId="simple" csTypeId="urn:microsoft.com/office/officeart/2005/8/colors/accent1_2" csCatId="accent1" phldr="1"/>
      <dgm:spPr/>
    </dgm:pt>
    <dgm:pt modelId="{7393ECE8-B763-4427-903C-7880CCDB8E76}">
      <dgm:prSet phldrT="[Text]"/>
      <dgm:spPr/>
      <dgm:t>
        <a:bodyPr/>
        <a:lstStyle/>
        <a:p>
          <a:r>
            <a:rPr lang="en-GB" dirty="0"/>
            <a:t>Forensic Sleep Project </a:t>
          </a:r>
        </a:p>
        <a:p>
          <a:r>
            <a:rPr lang="en-GB" dirty="0"/>
            <a:t>£9,920</a:t>
          </a:r>
        </a:p>
      </dgm:t>
    </dgm:pt>
    <dgm:pt modelId="{89124313-E1D4-4393-B1CD-CE716EB51E42}" type="parTrans" cxnId="{6360B0C1-8527-429C-9323-E33ADC79EDBE}">
      <dgm:prSet/>
      <dgm:spPr/>
      <dgm:t>
        <a:bodyPr/>
        <a:lstStyle/>
        <a:p>
          <a:endParaRPr lang="en-GB"/>
        </a:p>
      </dgm:t>
    </dgm:pt>
    <dgm:pt modelId="{2CCCF483-488D-4E51-8EF0-C11F3E66B21F}" type="sibTrans" cxnId="{6360B0C1-8527-429C-9323-E33ADC79EDBE}">
      <dgm:prSet/>
      <dgm:spPr/>
      <dgm:t>
        <a:bodyPr/>
        <a:lstStyle/>
        <a:p>
          <a:r>
            <a:rPr lang="en-GB" dirty="0"/>
            <a:t>Led to</a:t>
          </a:r>
        </a:p>
      </dgm:t>
    </dgm:pt>
    <dgm:pt modelId="{885A3187-0972-464F-A3D9-ADE9945B72B9}">
      <dgm:prSet/>
      <dgm:spPr/>
      <dgm:t>
        <a:bodyPr/>
        <a:lstStyle/>
        <a:p>
          <a:pPr>
            <a:buNone/>
          </a:pPr>
          <a:r>
            <a:rPr lang="en-GB" b="0" i="0" u="none" dirty="0"/>
            <a:t>Co-designing a low-intensity sleep intervention for adults in a psychiatric inpatient setting. NIHR RfPB funded £149,224  </a:t>
          </a:r>
          <a:endParaRPr lang="en-GB" dirty="0"/>
        </a:p>
      </dgm:t>
    </dgm:pt>
    <dgm:pt modelId="{76C1C818-190E-47B3-8A2E-156D4DCEA8EE}" type="parTrans" cxnId="{31636DE7-1865-4F9A-943E-22494CF368AE}">
      <dgm:prSet/>
      <dgm:spPr/>
      <dgm:t>
        <a:bodyPr/>
        <a:lstStyle/>
        <a:p>
          <a:endParaRPr lang="en-GB"/>
        </a:p>
      </dgm:t>
    </dgm:pt>
    <dgm:pt modelId="{BC9D8B74-1B45-4CF3-8D6B-C65C033D09BD}" type="sibTrans" cxnId="{31636DE7-1865-4F9A-943E-22494CF368AE}">
      <dgm:prSet/>
      <dgm:spPr/>
      <dgm:t>
        <a:bodyPr/>
        <a:lstStyle/>
        <a:p>
          <a:endParaRPr lang="en-GB"/>
        </a:p>
      </dgm:t>
    </dgm:pt>
    <dgm:pt modelId="{562CE054-A123-4420-82D1-4414C1D852E8}" type="pres">
      <dgm:prSet presAssocID="{DE60C587-6E6C-407D-838F-C89C01AE4794}" presName="Name0" presStyleCnt="0">
        <dgm:presLayoutVars>
          <dgm:dir/>
          <dgm:resizeHandles val="exact"/>
        </dgm:presLayoutVars>
      </dgm:prSet>
      <dgm:spPr/>
    </dgm:pt>
    <dgm:pt modelId="{51F9271C-CF44-4D35-BD42-0543B83B4886}" type="pres">
      <dgm:prSet presAssocID="{7393ECE8-B763-4427-903C-7880CCDB8E76}" presName="node" presStyleLbl="node1" presStyleIdx="0" presStyleCnt="2">
        <dgm:presLayoutVars>
          <dgm:bulletEnabled val="1"/>
        </dgm:presLayoutVars>
      </dgm:prSet>
      <dgm:spPr/>
    </dgm:pt>
    <dgm:pt modelId="{124E8407-D1DF-4658-8C7A-108F32F2B364}" type="pres">
      <dgm:prSet presAssocID="{2CCCF483-488D-4E51-8EF0-C11F3E66B21F}" presName="sibTrans" presStyleLbl="sibTrans2D1" presStyleIdx="0" presStyleCnt="1"/>
      <dgm:spPr/>
    </dgm:pt>
    <dgm:pt modelId="{482ECFDE-AD33-41B6-8B3B-D4746D44A64F}" type="pres">
      <dgm:prSet presAssocID="{2CCCF483-488D-4E51-8EF0-C11F3E66B21F}" presName="connectorText" presStyleLbl="sibTrans2D1" presStyleIdx="0" presStyleCnt="1"/>
      <dgm:spPr/>
    </dgm:pt>
    <dgm:pt modelId="{34C9ED37-ABFB-43B0-B656-5E1D7A442247}" type="pres">
      <dgm:prSet presAssocID="{885A3187-0972-464F-A3D9-ADE9945B72B9}" presName="node" presStyleLbl="node1" presStyleIdx="1" presStyleCnt="2">
        <dgm:presLayoutVars>
          <dgm:bulletEnabled val="1"/>
        </dgm:presLayoutVars>
      </dgm:prSet>
      <dgm:spPr/>
    </dgm:pt>
  </dgm:ptLst>
  <dgm:cxnLst>
    <dgm:cxn modelId="{05EE682E-1112-4F83-8AEB-0B45F6607FBD}" type="presOf" srcId="{DE60C587-6E6C-407D-838F-C89C01AE4794}" destId="{562CE054-A123-4420-82D1-4414C1D852E8}" srcOrd="0" destOrd="0" presId="urn:microsoft.com/office/officeart/2005/8/layout/process1"/>
    <dgm:cxn modelId="{D739F665-47EE-4E31-AB45-CF62F9BB6FCC}" type="presOf" srcId="{2CCCF483-488D-4E51-8EF0-C11F3E66B21F}" destId="{124E8407-D1DF-4658-8C7A-108F32F2B364}" srcOrd="0" destOrd="0" presId="urn:microsoft.com/office/officeart/2005/8/layout/process1"/>
    <dgm:cxn modelId="{BA203490-0A08-4ACA-87E5-4136BD1FBCBB}" type="presOf" srcId="{7393ECE8-B763-4427-903C-7880CCDB8E76}" destId="{51F9271C-CF44-4D35-BD42-0543B83B4886}" srcOrd="0" destOrd="0" presId="urn:microsoft.com/office/officeart/2005/8/layout/process1"/>
    <dgm:cxn modelId="{41CF429F-2320-42D7-B486-3317CDE0E153}" type="presOf" srcId="{885A3187-0972-464F-A3D9-ADE9945B72B9}" destId="{34C9ED37-ABFB-43B0-B656-5E1D7A442247}" srcOrd="0" destOrd="0" presId="urn:microsoft.com/office/officeart/2005/8/layout/process1"/>
    <dgm:cxn modelId="{D3F004C1-957F-49EA-9F29-9A1F955EE4D2}" type="presOf" srcId="{2CCCF483-488D-4E51-8EF0-C11F3E66B21F}" destId="{482ECFDE-AD33-41B6-8B3B-D4746D44A64F}" srcOrd="1" destOrd="0" presId="urn:microsoft.com/office/officeart/2005/8/layout/process1"/>
    <dgm:cxn modelId="{6360B0C1-8527-429C-9323-E33ADC79EDBE}" srcId="{DE60C587-6E6C-407D-838F-C89C01AE4794}" destId="{7393ECE8-B763-4427-903C-7880CCDB8E76}" srcOrd="0" destOrd="0" parTransId="{89124313-E1D4-4393-B1CD-CE716EB51E42}" sibTransId="{2CCCF483-488D-4E51-8EF0-C11F3E66B21F}"/>
    <dgm:cxn modelId="{31636DE7-1865-4F9A-943E-22494CF368AE}" srcId="{DE60C587-6E6C-407D-838F-C89C01AE4794}" destId="{885A3187-0972-464F-A3D9-ADE9945B72B9}" srcOrd="1" destOrd="0" parTransId="{76C1C818-190E-47B3-8A2E-156D4DCEA8EE}" sibTransId="{BC9D8B74-1B45-4CF3-8D6B-C65C033D09BD}"/>
    <dgm:cxn modelId="{ACEF7DF0-267F-41C8-891B-407DFFF30D56}" type="presParOf" srcId="{562CE054-A123-4420-82D1-4414C1D852E8}" destId="{51F9271C-CF44-4D35-BD42-0543B83B4886}" srcOrd="0" destOrd="0" presId="urn:microsoft.com/office/officeart/2005/8/layout/process1"/>
    <dgm:cxn modelId="{17BA8CBE-D5D8-4CF0-B559-5F13809F3FB3}" type="presParOf" srcId="{562CE054-A123-4420-82D1-4414C1D852E8}" destId="{124E8407-D1DF-4658-8C7A-108F32F2B364}" srcOrd="1" destOrd="0" presId="urn:microsoft.com/office/officeart/2005/8/layout/process1"/>
    <dgm:cxn modelId="{431E5588-F33A-430A-A471-AE04B5664FA4}" type="presParOf" srcId="{124E8407-D1DF-4658-8C7A-108F32F2B364}" destId="{482ECFDE-AD33-41B6-8B3B-D4746D44A64F}" srcOrd="0" destOrd="0" presId="urn:microsoft.com/office/officeart/2005/8/layout/process1"/>
    <dgm:cxn modelId="{47937806-CC06-4CF3-A6AF-FB2BD7515F1C}" type="presParOf" srcId="{562CE054-A123-4420-82D1-4414C1D852E8}" destId="{34C9ED37-ABFB-43B0-B656-5E1D7A44224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269CC9-8E71-4A8D-8F11-C821CC845EF5}" type="doc">
      <dgm:prSet loTypeId="urn:microsoft.com/office/officeart/2005/8/layout/process1" loCatId="process" qsTypeId="urn:microsoft.com/office/officeart/2005/8/quickstyle/simple1" qsCatId="simple" csTypeId="urn:microsoft.com/office/officeart/2005/8/colors/accent1_2" csCatId="accent1" phldr="1"/>
      <dgm:spPr/>
    </dgm:pt>
    <dgm:pt modelId="{731C365D-CC0F-4427-A6CC-52A9A8870EF4}">
      <dgm:prSet phldrT="[Text]"/>
      <dgm:spPr/>
      <dgm:t>
        <a:bodyPr/>
        <a:lstStyle/>
        <a:p>
          <a:r>
            <a:rPr lang="en-GB" dirty="0"/>
            <a:t>Canine assisted interventions as adjunctive treatment to improve mental health outcomes: extending methodological guidelines for robust intervention research and preparing the grounds for a definitive trial NIHR PDG £159,082</a:t>
          </a:r>
        </a:p>
      </dgm:t>
    </dgm:pt>
    <dgm:pt modelId="{A329E021-4DB7-4EB1-A5A5-EEF5260491DF}" type="parTrans" cxnId="{875DC5F0-67E2-4066-9CE6-5BF6F7FEE57C}">
      <dgm:prSet/>
      <dgm:spPr/>
      <dgm:t>
        <a:bodyPr/>
        <a:lstStyle/>
        <a:p>
          <a:endParaRPr lang="en-GB"/>
        </a:p>
      </dgm:t>
    </dgm:pt>
    <dgm:pt modelId="{00ABB491-A3EC-43FD-8DF8-58827D99F449}" type="sibTrans" cxnId="{875DC5F0-67E2-4066-9CE6-5BF6F7FEE57C}">
      <dgm:prSet/>
      <dgm:spPr/>
      <dgm:t>
        <a:bodyPr/>
        <a:lstStyle/>
        <a:p>
          <a:endParaRPr lang="en-GB"/>
        </a:p>
      </dgm:t>
    </dgm:pt>
    <dgm:pt modelId="{AEC2CC8C-083F-4B66-8760-D2E4EC0D8C4B}">
      <dgm:prSet/>
      <dgm:spPr/>
      <dgm:t>
        <a:bodyPr/>
        <a:lstStyle/>
        <a:p>
          <a:r>
            <a:rPr lang="en-GB" dirty="0"/>
            <a:t>Animal-assisted and robotic pet interventions in dementia care: preparing the ground for a randomised controlled trial. £14,972</a:t>
          </a:r>
        </a:p>
      </dgm:t>
    </dgm:pt>
    <dgm:pt modelId="{12A401B0-18F1-4B96-9D34-FFF6A0E8469A}" type="parTrans" cxnId="{7221CF4E-A924-4D1E-8E28-E806BB73BC42}">
      <dgm:prSet/>
      <dgm:spPr/>
      <dgm:t>
        <a:bodyPr/>
        <a:lstStyle/>
        <a:p>
          <a:endParaRPr lang="en-GB"/>
        </a:p>
      </dgm:t>
    </dgm:pt>
    <dgm:pt modelId="{0D272448-F5CA-40C8-9CF4-1421763136AA}" type="sibTrans" cxnId="{7221CF4E-A924-4D1E-8E28-E806BB73BC42}">
      <dgm:prSet/>
      <dgm:spPr/>
      <dgm:t>
        <a:bodyPr/>
        <a:lstStyle/>
        <a:p>
          <a:r>
            <a:rPr lang="en-GB" dirty="0"/>
            <a:t>Led to</a:t>
          </a:r>
        </a:p>
      </dgm:t>
    </dgm:pt>
    <dgm:pt modelId="{F8FD4B8D-F7FC-4AEE-A602-7C89A2400361}" type="pres">
      <dgm:prSet presAssocID="{62269CC9-8E71-4A8D-8F11-C821CC845EF5}" presName="Name0" presStyleCnt="0">
        <dgm:presLayoutVars>
          <dgm:dir/>
          <dgm:resizeHandles val="exact"/>
        </dgm:presLayoutVars>
      </dgm:prSet>
      <dgm:spPr/>
    </dgm:pt>
    <dgm:pt modelId="{3D1C5916-0E87-4E4F-9E8D-6A86012749A9}" type="pres">
      <dgm:prSet presAssocID="{AEC2CC8C-083F-4B66-8760-D2E4EC0D8C4B}" presName="node" presStyleLbl="node1" presStyleIdx="0" presStyleCnt="2">
        <dgm:presLayoutVars>
          <dgm:bulletEnabled val="1"/>
        </dgm:presLayoutVars>
      </dgm:prSet>
      <dgm:spPr/>
    </dgm:pt>
    <dgm:pt modelId="{4DD75D70-81C1-4404-B0A4-37DF97001E0A}" type="pres">
      <dgm:prSet presAssocID="{0D272448-F5CA-40C8-9CF4-1421763136AA}" presName="sibTrans" presStyleLbl="sibTrans2D1" presStyleIdx="0" presStyleCnt="1"/>
      <dgm:spPr/>
    </dgm:pt>
    <dgm:pt modelId="{CF736928-2616-4F93-B30B-20CBEF60E9B4}" type="pres">
      <dgm:prSet presAssocID="{0D272448-F5CA-40C8-9CF4-1421763136AA}" presName="connectorText" presStyleLbl="sibTrans2D1" presStyleIdx="0" presStyleCnt="1"/>
      <dgm:spPr/>
    </dgm:pt>
    <dgm:pt modelId="{D77C0B0C-CD28-4079-A681-4D10D132FED1}" type="pres">
      <dgm:prSet presAssocID="{731C365D-CC0F-4427-A6CC-52A9A8870EF4}" presName="node" presStyleLbl="node1" presStyleIdx="1" presStyleCnt="2">
        <dgm:presLayoutVars>
          <dgm:bulletEnabled val="1"/>
        </dgm:presLayoutVars>
      </dgm:prSet>
      <dgm:spPr/>
    </dgm:pt>
  </dgm:ptLst>
  <dgm:cxnLst>
    <dgm:cxn modelId="{C2C5FD60-DD79-41D6-8BF4-0D5DA6221E79}" type="presOf" srcId="{0D272448-F5CA-40C8-9CF4-1421763136AA}" destId="{CF736928-2616-4F93-B30B-20CBEF60E9B4}" srcOrd="1" destOrd="0" presId="urn:microsoft.com/office/officeart/2005/8/layout/process1"/>
    <dgm:cxn modelId="{E1B95544-8A34-4058-BF36-AA9026EA5EA7}" type="presOf" srcId="{731C365D-CC0F-4427-A6CC-52A9A8870EF4}" destId="{D77C0B0C-CD28-4079-A681-4D10D132FED1}" srcOrd="0" destOrd="0" presId="urn:microsoft.com/office/officeart/2005/8/layout/process1"/>
    <dgm:cxn modelId="{7221CF4E-A924-4D1E-8E28-E806BB73BC42}" srcId="{62269CC9-8E71-4A8D-8F11-C821CC845EF5}" destId="{AEC2CC8C-083F-4B66-8760-D2E4EC0D8C4B}" srcOrd="0" destOrd="0" parTransId="{12A401B0-18F1-4B96-9D34-FFF6A0E8469A}" sibTransId="{0D272448-F5CA-40C8-9CF4-1421763136AA}"/>
    <dgm:cxn modelId="{DF00125A-ECA4-4227-9C5C-324F796408A4}" type="presOf" srcId="{0D272448-F5CA-40C8-9CF4-1421763136AA}" destId="{4DD75D70-81C1-4404-B0A4-37DF97001E0A}" srcOrd="0" destOrd="0" presId="urn:microsoft.com/office/officeart/2005/8/layout/process1"/>
    <dgm:cxn modelId="{BB0F07D9-217D-44AD-9091-CD1BE7DEAD76}" type="presOf" srcId="{62269CC9-8E71-4A8D-8F11-C821CC845EF5}" destId="{F8FD4B8D-F7FC-4AEE-A602-7C89A2400361}" srcOrd="0" destOrd="0" presId="urn:microsoft.com/office/officeart/2005/8/layout/process1"/>
    <dgm:cxn modelId="{97C5E5E1-12F2-4E82-8E45-95E1D00CD707}" type="presOf" srcId="{AEC2CC8C-083F-4B66-8760-D2E4EC0D8C4B}" destId="{3D1C5916-0E87-4E4F-9E8D-6A86012749A9}" srcOrd="0" destOrd="0" presId="urn:microsoft.com/office/officeart/2005/8/layout/process1"/>
    <dgm:cxn modelId="{875DC5F0-67E2-4066-9CE6-5BF6F7FEE57C}" srcId="{62269CC9-8E71-4A8D-8F11-C821CC845EF5}" destId="{731C365D-CC0F-4427-A6CC-52A9A8870EF4}" srcOrd="1" destOrd="0" parTransId="{A329E021-4DB7-4EB1-A5A5-EEF5260491DF}" sibTransId="{00ABB491-A3EC-43FD-8DF8-58827D99F449}"/>
    <dgm:cxn modelId="{CEFEEAA6-666E-43CB-968B-9C49656E23E4}" type="presParOf" srcId="{F8FD4B8D-F7FC-4AEE-A602-7C89A2400361}" destId="{3D1C5916-0E87-4E4F-9E8D-6A86012749A9}" srcOrd="0" destOrd="0" presId="urn:microsoft.com/office/officeart/2005/8/layout/process1"/>
    <dgm:cxn modelId="{6FA3F151-0ECE-45B5-96C1-CF1C9C44BB89}" type="presParOf" srcId="{F8FD4B8D-F7FC-4AEE-A602-7C89A2400361}" destId="{4DD75D70-81C1-4404-B0A4-37DF97001E0A}" srcOrd="1" destOrd="0" presId="urn:microsoft.com/office/officeart/2005/8/layout/process1"/>
    <dgm:cxn modelId="{9A40DF41-CBCF-42AA-8137-2F81CF1843D4}" type="presParOf" srcId="{4DD75D70-81C1-4404-B0A4-37DF97001E0A}" destId="{CF736928-2616-4F93-B30B-20CBEF60E9B4}" srcOrd="0" destOrd="0" presId="urn:microsoft.com/office/officeart/2005/8/layout/process1"/>
    <dgm:cxn modelId="{CD7413B7-25DB-4881-8921-CCCAAAE5F9A2}" type="presParOf" srcId="{F8FD4B8D-F7FC-4AEE-A602-7C89A2400361}" destId="{D77C0B0C-CD28-4079-A681-4D10D132FED1}"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82413B-009A-4E58-A73F-1406AC349655}" type="doc">
      <dgm:prSet loTypeId="urn:microsoft.com/office/officeart/2005/8/layout/process1" loCatId="process" qsTypeId="urn:microsoft.com/office/officeart/2005/8/quickstyle/simple1" qsCatId="simple" csTypeId="urn:microsoft.com/office/officeart/2005/8/colors/accent1_2" csCatId="accent1" phldr="1"/>
      <dgm:spPr/>
    </dgm:pt>
    <dgm:pt modelId="{D8954218-BBB9-48E2-A6D1-B75FA91AFF8B}">
      <dgm:prSet phldrT="[Text]"/>
      <dgm:spPr/>
      <dgm:t>
        <a:bodyPr/>
        <a:lstStyle/>
        <a:p>
          <a:r>
            <a:rPr lang="en-GB" dirty="0"/>
            <a:t>Crossing Boundaries: Exploring effective approaches to partnership working with Gypsy, Roma and Traveller communities to co-design accessible services and support for mental health NIHR PDG £153,721</a:t>
          </a:r>
        </a:p>
      </dgm:t>
    </dgm:pt>
    <dgm:pt modelId="{DFEC9952-CFE9-4772-B7E0-DEFEEAFFBD60}" type="parTrans" cxnId="{4A8EE823-9346-4B6C-BF58-71A2AA239EE6}">
      <dgm:prSet/>
      <dgm:spPr/>
      <dgm:t>
        <a:bodyPr/>
        <a:lstStyle/>
        <a:p>
          <a:endParaRPr lang="en-GB"/>
        </a:p>
      </dgm:t>
    </dgm:pt>
    <dgm:pt modelId="{A209256B-9C64-4842-8239-B6F4083DD579}" type="sibTrans" cxnId="{4A8EE823-9346-4B6C-BF58-71A2AA239EE6}">
      <dgm:prSet/>
      <dgm:spPr/>
      <dgm:t>
        <a:bodyPr/>
        <a:lstStyle/>
        <a:p>
          <a:endParaRPr lang="en-GB"/>
        </a:p>
      </dgm:t>
    </dgm:pt>
    <dgm:pt modelId="{A6DCD5EF-B7F6-42A3-96E0-45E525A72F88}">
      <dgm:prSet/>
      <dgm:spPr/>
      <dgm:t>
        <a:bodyPr/>
        <a:lstStyle/>
        <a:p>
          <a:pPr>
            <a:buNone/>
          </a:pPr>
          <a:r>
            <a:rPr lang="en-GB" b="0" i="0" u="none" dirty="0"/>
            <a:t>Exploring the reason why people don't access services £20,000</a:t>
          </a:r>
          <a:endParaRPr lang="en-GB" dirty="0"/>
        </a:p>
      </dgm:t>
    </dgm:pt>
    <dgm:pt modelId="{D98B9248-364C-479C-BCE6-AA48C2390CDB}" type="parTrans" cxnId="{886DFAAB-8E8E-4510-99A2-2C63DB537CCF}">
      <dgm:prSet/>
      <dgm:spPr/>
      <dgm:t>
        <a:bodyPr/>
        <a:lstStyle/>
        <a:p>
          <a:endParaRPr lang="en-GB"/>
        </a:p>
      </dgm:t>
    </dgm:pt>
    <dgm:pt modelId="{923153E5-5943-4668-8368-7AFC22485519}" type="sibTrans" cxnId="{886DFAAB-8E8E-4510-99A2-2C63DB537CCF}">
      <dgm:prSet/>
      <dgm:spPr/>
      <dgm:t>
        <a:bodyPr/>
        <a:lstStyle/>
        <a:p>
          <a:r>
            <a:rPr lang="en-GB" dirty="0"/>
            <a:t>Led to</a:t>
          </a:r>
        </a:p>
      </dgm:t>
    </dgm:pt>
    <dgm:pt modelId="{A970D014-BC83-4D6D-8631-028BBF441596}" type="pres">
      <dgm:prSet presAssocID="{1782413B-009A-4E58-A73F-1406AC349655}" presName="Name0" presStyleCnt="0">
        <dgm:presLayoutVars>
          <dgm:dir/>
          <dgm:resizeHandles val="exact"/>
        </dgm:presLayoutVars>
      </dgm:prSet>
      <dgm:spPr/>
    </dgm:pt>
    <dgm:pt modelId="{837DEB8A-F4D0-4787-85CD-0790DDBF7E2F}" type="pres">
      <dgm:prSet presAssocID="{A6DCD5EF-B7F6-42A3-96E0-45E525A72F88}" presName="node" presStyleLbl="node1" presStyleIdx="0" presStyleCnt="2">
        <dgm:presLayoutVars>
          <dgm:bulletEnabled val="1"/>
        </dgm:presLayoutVars>
      </dgm:prSet>
      <dgm:spPr/>
    </dgm:pt>
    <dgm:pt modelId="{64168950-0959-47EB-A2AA-7B7FF34FEE7B}" type="pres">
      <dgm:prSet presAssocID="{923153E5-5943-4668-8368-7AFC22485519}" presName="sibTrans" presStyleLbl="sibTrans2D1" presStyleIdx="0" presStyleCnt="1"/>
      <dgm:spPr/>
    </dgm:pt>
    <dgm:pt modelId="{7F6580F5-BFA4-4A8B-9BF8-EEB80C68527A}" type="pres">
      <dgm:prSet presAssocID="{923153E5-5943-4668-8368-7AFC22485519}" presName="connectorText" presStyleLbl="sibTrans2D1" presStyleIdx="0" presStyleCnt="1"/>
      <dgm:spPr/>
    </dgm:pt>
    <dgm:pt modelId="{25D72B8F-F765-4404-BB75-B825196310B5}" type="pres">
      <dgm:prSet presAssocID="{D8954218-BBB9-48E2-A6D1-B75FA91AFF8B}" presName="node" presStyleLbl="node1" presStyleIdx="1" presStyleCnt="2">
        <dgm:presLayoutVars>
          <dgm:bulletEnabled val="1"/>
        </dgm:presLayoutVars>
      </dgm:prSet>
      <dgm:spPr/>
    </dgm:pt>
  </dgm:ptLst>
  <dgm:cxnLst>
    <dgm:cxn modelId="{7689350A-94EC-4791-8C39-93C3A116542A}" type="presOf" srcId="{D8954218-BBB9-48E2-A6D1-B75FA91AFF8B}" destId="{25D72B8F-F765-4404-BB75-B825196310B5}" srcOrd="0" destOrd="0" presId="urn:microsoft.com/office/officeart/2005/8/layout/process1"/>
    <dgm:cxn modelId="{4A8EE823-9346-4B6C-BF58-71A2AA239EE6}" srcId="{1782413B-009A-4E58-A73F-1406AC349655}" destId="{D8954218-BBB9-48E2-A6D1-B75FA91AFF8B}" srcOrd="1" destOrd="0" parTransId="{DFEC9952-CFE9-4772-B7E0-DEFEEAFFBD60}" sibTransId="{A209256B-9C64-4842-8239-B6F4083DD579}"/>
    <dgm:cxn modelId="{79448861-5C0A-4926-BB3C-F53B01ABF499}" type="presOf" srcId="{A6DCD5EF-B7F6-42A3-96E0-45E525A72F88}" destId="{837DEB8A-F4D0-4787-85CD-0790DDBF7E2F}" srcOrd="0" destOrd="0" presId="urn:microsoft.com/office/officeart/2005/8/layout/process1"/>
    <dgm:cxn modelId="{31CE124E-BD6D-4850-AEE7-091B813D2E6C}" type="presOf" srcId="{1782413B-009A-4E58-A73F-1406AC349655}" destId="{A970D014-BC83-4D6D-8631-028BBF441596}" srcOrd="0" destOrd="0" presId="urn:microsoft.com/office/officeart/2005/8/layout/process1"/>
    <dgm:cxn modelId="{1A636485-1A53-4B88-B38C-AD9FC6FAFE80}" type="presOf" srcId="{923153E5-5943-4668-8368-7AFC22485519}" destId="{7F6580F5-BFA4-4A8B-9BF8-EEB80C68527A}" srcOrd="1" destOrd="0" presId="urn:microsoft.com/office/officeart/2005/8/layout/process1"/>
    <dgm:cxn modelId="{886DFAAB-8E8E-4510-99A2-2C63DB537CCF}" srcId="{1782413B-009A-4E58-A73F-1406AC349655}" destId="{A6DCD5EF-B7F6-42A3-96E0-45E525A72F88}" srcOrd="0" destOrd="0" parTransId="{D98B9248-364C-479C-BCE6-AA48C2390CDB}" sibTransId="{923153E5-5943-4668-8368-7AFC22485519}"/>
    <dgm:cxn modelId="{0FCA0CE0-A0D0-47FE-92AB-54131AF824D8}" type="presOf" srcId="{923153E5-5943-4668-8368-7AFC22485519}" destId="{64168950-0959-47EB-A2AA-7B7FF34FEE7B}" srcOrd="0" destOrd="0" presId="urn:microsoft.com/office/officeart/2005/8/layout/process1"/>
    <dgm:cxn modelId="{37F14CD1-7CB0-4C38-9468-DB9E77D717B4}" type="presParOf" srcId="{A970D014-BC83-4D6D-8631-028BBF441596}" destId="{837DEB8A-F4D0-4787-85CD-0790DDBF7E2F}" srcOrd="0" destOrd="0" presId="urn:microsoft.com/office/officeart/2005/8/layout/process1"/>
    <dgm:cxn modelId="{BDADF943-0347-4830-B657-94DB969FABEF}" type="presParOf" srcId="{A970D014-BC83-4D6D-8631-028BBF441596}" destId="{64168950-0959-47EB-A2AA-7B7FF34FEE7B}" srcOrd="1" destOrd="0" presId="urn:microsoft.com/office/officeart/2005/8/layout/process1"/>
    <dgm:cxn modelId="{E09E76BD-0BDE-4EE3-8B98-590330A6A944}" type="presParOf" srcId="{64168950-0959-47EB-A2AA-7B7FF34FEE7B}" destId="{7F6580F5-BFA4-4A8B-9BF8-EEB80C68527A}" srcOrd="0" destOrd="0" presId="urn:microsoft.com/office/officeart/2005/8/layout/process1"/>
    <dgm:cxn modelId="{EFEE9856-DF42-4152-A0B8-46436896A12A}" type="presParOf" srcId="{A970D014-BC83-4D6D-8631-028BBF441596}" destId="{25D72B8F-F765-4404-BB75-B825196310B5}"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CA8A4-DE3F-4481-A0BC-24DC6F628EE7}">
      <dsp:nvSpPr>
        <dsp:cNvPr id="0" name=""/>
        <dsp:cNvSpPr/>
      </dsp:nvSpPr>
      <dsp:spPr>
        <a:xfrm>
          <a:off x="0" y="0"/>
          <a:ext cx="1297427" cy="129742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5014" r="8481" b="-6"/>
          <a:stretch/>
        </a:blipFill>
        <a:ln>
          <a:noFill/>
        </a:ln>
        <a:effectLst/>
      </dsp:spPr>
      <dsp:style>
        <a:lnRef idx="0">
          <a:scrgbClr r="0" g="0" b="0"/>
        </a:lnRef>
        <a:fillRef idx="3">
          <a:scrgbClr r="0" g="0" b="0"/>
        </a:fillRef>
        <a:effectRef idx="2">
          <a:scrgbClr r="0" g="0" b="0"/>
        </a:effectRef>
        <a:fontRef idx="minor">
          <a:schemeClr val="lt1"/>
        </a:fontRef>
      </dsp:style>
    </dsp:sp>
    <dsp:sp modelId="{368795BC-4A6D-4033-9086-43E4EF8B3F81}">
      <dsp:nvSpPr>
        <dsp:cNvPr id="0" name=""/>
        <dsp:cNvSpPr/>
      </dsp:nvSpPr>
      <dsp:spPr>
        <a:xfrm>
          <a:off x="1477427" y="0"/>
          <a:ext cx="4210585" cy="32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dirty="0"/>
            <a:t>Maintaining Research Capacity</a:t>
          </a:r>
        </a:p>
      </dsp:txBody>
      <dsp:txXfrm>
        <a:off x="1477427" y="0"/>
        <a:ext cx="4210585" cy="324054"/>
      </dsp:txXfrm>
    </dsp:sp>
    <dsp:sp modelId="{19453C67-4AFC-4ACF-96CC-41AB287FF406}">
      <dsp:nvSpPr>
        <dsp:cNvPr id="0" name=""/>
        <dsp:cNvSpPr/>
      </dsp:nvSpPr>
      <dsp:spPr>
        <a:xfrm>
          <a:off x="1477427" y="324054"/>
          <a:ext cx="4210585" cy="97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RCF helps NHS organisations act strategically to sustain their research capacity and capability.</a:t>
          </a:r>
        </a:p>
      </dsp:txBody>
      <dsp:txXfrm>
        <a:off x="1477427" y="324054"/>
        <a:ext cx="4210585" cy="973373"/>
      </dsp:txXfrm>
    </dsp:sp>
    <dsp:sp modelId="{FD7AF8F7-EB3C-473A-A762-48CFA5FB9189}">
      <dsp:nvSpPr>
        <dsp:cNvPr id="0" name=""/>
        <dsp:cNvSpPr/>
      </dsp:nvSpPr>
      <dsp:spPr>
        <a:xfrm>
          <a:off x="0" y="1401222"/>
          <a:ext cx="1297427" cy="12974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2985" r="10268" b="4"/>
          <a:stretch/>
        </a:blipFill>
        <a:ln>
          <a:noFill/>
        </a:ln>
        <a:effectLst/>
      </dsp:spPr>
      <dsp:style>
        <a:lnRef idx="0">
          <a:scrgbClr r="0" g="0" b="0"/>
        </a:lnRef>
        <a:fillRef idx="3">
          <a:scrgbClr r="0" g="0" b="0"/>
        </a:fillRef>
        <a:effectRef idx="2">
          <a:scrgbClr r="0" g="0" b="0"/>
        </a:effectRef>
        <a:fontRef idx="minor">
          <a:schemeClr val="lt1"/>
        </a:fontRef>
      </dsp:style>
    </dsp:sp>
    <dsp:sp modelId="{80C531BB-4570-4773-A9A4-26F8BED680E1}">
      <dsp:nvSpPr>
        <dsp:cNvPr id="0" name=""/>
        <dsp:cNvSpPr/>
      </dsp:nvSpPr>
      <dsp:spPr>
        <a:xfrm>
          <a:off x="1477427" y="1401222"/>
          <a:ext cx="4210585" cy="32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Supporting Key Staff</a:t>
          </a:r>
        </a:p>
      </dsp:txBody>
      <dsp:txXfrm>
        <a:off x="1477427" y="1401222"/>
        <a:ext cx="4210585" cy="324054"/>
      </dsp:txXfrm>
    </dsp:sp>
    <dsp:sp modelId="{6FE21C59-188D-41CA-AC69-99C32FE46D31}">
      <dsp:nvSpPr>
        <dsp:cNvPr id="0" name=""/>
        <dsp:cNvSpPr/>
      </dsp:nvSpPr>
      <dsp:spPr>
        <a:xfrm>
          <a:off x="1477427" y="1725276"/>
          <a:ext cx="4210585" cy="97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The funding supports the appointment and development of key staff for patient-based research.</a:t>
          </a:r>
        </a:p>
      </dsp:txBody>
      <dsp:txXfrm>
        <a:off x="1477427" y="1725276"/>
        <a:ext cx="4210585" cy="973373"/>
      </dsp:txXfrm>
    </dsp:sp>
    <dsp:sp modelId="{CAAC3409-0BA8-4367-8DBD-938C1C307EB3}">
      <dsp:nvSpPr>
        <dsp:cNvPr id="0" name=""/>
        <dsp:cNvSpPr/>
      </dsp:nvSpPr>
      <dsp:spPr>
        <a:xfrm>
          <a:off x="0" y="2802444"/>
          <a:ext cx="1297427" cy="129742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4250" r="4" b="5"/>
          <a:stretch/>
        </a:blipFill>
        <a:ln>
          <a:noFill/>
        </a:ln>
        <a:effectLst/>
      </dsp:spPr>
      <dsp:style>
        <a:lnRef idx="0">
          <a:scrgbClr r="0" g="0" b="0"/>
        </a:lnRef>
        <a:fillRef idx="3">
          <a:scrgbClr r="0" g="0" b="0"/>
        </a:fillRef>
        <a:effectRef idx="2">
          <a:scrgbClr r="0" g="0" b="0"/>
        </a:effectRef>
        <a:fontRef idx="minor">
          <a:schemeClr val="lt1"/>
        </a:fontRef>
      </dsp:style>
    </dsp:sp>
    <dsp:sp modelId="{214F55F3-FC18-4FA9-B9D2-91BC11CBBAA2}">
      <dsp:nvSpPr>
        <dsp:cNvPr id="0" name=""/>
        <dsp:cNvSpPr/>
      </dsp:nvSpPr>
      <dsp:spPr>
        <a:xfrm>
          <a:off x="1477427" y="2802444"/>
          <a:ext cx="4210585" cy="32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Funding for Research Hosting</a:t>
          </a:r>
        </a:p>
      </dsp:txBody>
      <dsp:txXfrm>
        <a:off x="1477427" y="2802444"/>
        <a:ext cx="4210585" cy="324054"/>
      </dsp:txXfrm>
    </dsp:sp>
    <dsp:sp modelId="{6DFB7B52-7A36-463A-BFD9-EE4DA4D7310B}">
      <dsp:nvSpPr>
        <dsp:cNvPr id="0" name=""/>
        <dsp:cNvSpPr/>
      </dsp:nvSpPr>
      <dsp:spPr>
        <a:xfrm>
          <a:off x="1477427" y="3126498"/>
          <a:ext cx="4210585" cy="97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RCF contributes to costs not fully covered by NIHR programs for hosting research projects.</a:t>
          </a:r>
        </a:p>
      </dsp:txBody>
      <dsp:txXfrm>
        <a:off x="1477427" y="3126498"/>
        <a:ext cx="4210585" cy="973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9271C-CF44-4D35-BD42-0543B83B4886}">
      <dsp:nvSpPr>
        <dsp:cNvPr id="0" name=""/>
        <dsp:cNvSpPr/>
      </dsp:nvSpPr>
      <dsp:spPr>
        <a:xfrm>
          <a:off x="2084" y="0"/>
          <a:ext cx="4445624" cy="1284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Forensic Sleep Project </a:t>
          </a:r>
        </a:p>
        <a:p>
          <a:pPr marL="0" lvl="0" indent="0" algn="ctr" defTabSz="889000">
            <a:lnSpc>
              <a:spcPct val="90000"/>
            </a:lnSpc>
            <a:spcBef>
              <a:spcPct val="0"/>
            </a:spcBef>
            <a:spcAft>
              <a:spcPct val="35000"/>
            </a:spcAft>
            <a:buNone/>
          </a:pPr>
          <a:r>
            <a:rPr lang="en-GB" sz="2000" kern="1200" dirty="0"/>
            <a:t>£9,920</a:t>
          </a:r>
        </a:p>
      </dsp:txBody>
      <dsp:txXfrm>
        <a:off x="39706" y="37622"/>
        <a:ext cx="4370380" cy="1209270"/>
      </dsp:txXfrm>
    </dsp:sp>
    <dsp:sp modelId="{124E8407-D1DF-4658-8C7A-108F32F2B364}">
      <dsp:nvSpPr>
        <dsp:cNvPr id="0" name=""/>
        <dsp:cNvSpPr/>
      </dsp:nvSpPr>
      <dsp:spPr>
        <a:xfrm>
          <a:off x="4892272" y="90999"/>
          <a:ext cx="942472" cy="1102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Led to</a:t>
          </a:r>
        </a:p>
      </dsp:txBody>
      <dsp:txXfrm>
        <a:off x="4892272" y="311502"/>
        <a:ext cx="659730" cy="661508"/>
      </dsp:txXfrm>
    </dsp:sp>
    <dsp:sp modelId="{34C9ED37-ABFB-43B0-B656-5E1D7A442247}">
      <dsp:nvSpPr>
        <dsp:cNvPr id="0" name=""/>
        <dsp:cNvSpPr/>
      </dsp:nvSpPr>
      <dsp:spPr>
        <a:xfrm>
          <a:off x="6225959" y="0"/>
          <a:ext cx="4445624" cy="1284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u="none" kern="1200" dirty="0"/>
            <a:t>Co-designing a low-intensity sleep intervention for adults in a psychiatric inpatient setting. NIHR RfPB funded £149,224  </a:t>
          </a:r>
          <a:endParaRPr lang="en-GB" sz="2000" kern="1200" dirty="0"/>
        </a:p>
      </dsp:txBody>
      <dsp:txXfrm>
        <a:off x="6263581" y="37622"/>
        <a:ext cx="4370380" cy="1209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C5916-0E87-4E4F-9E8D-6A86012749A9}">
      <dsp:nvSpPr>
        <dsp:cNvPr id="0" name=""/>
        <dsp:cNvSpPr/>
      </dsp:nvSpPr>
      <dsp:spPr>
        <a:xfrm>
          <a:off x="2084" y="0"/>
          <a:ext cx="4445624" cy="14716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Animal-assisted and robotic pet interventions in dementia care: preparing the ground for a randomised controlled trial. £14,972</a:t>
          </a:r>
        </a:p>
      </dsp:txBody>
      <dsp:txXfrm>
        <a:off x="45186" y="43102"/>
        <a:ext cx="4359420" cy="1385408"/>
      </dsp:txXfrm>
    </dsp:sp>
    <dsp:sp modelId="{4DD75D70-81C1-4404-B0A4-37DF97001E0A}">
      <dsp:nvSpPr>
        <dsp:cNvPr id="0" name=""/>
        <dsp:cNvSpPr/>
      </dsp:nvSpPr>
      <dsp:spPr>
        <a:xfrm>
          <a:off x="4892272" y="184548"/>
          <a:ext cx="942472" cy="1102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kern="1200" dirty="0"/>
            <a:t>Led to</a:t>
          </a:r>
        </a:p>
      </dsp:txBody>
      <dsp:txXfrm>
        <a:off x="4892272" y="405051"/>
        <a:ext cx="659730" cy="661508"/>
      </dsp:txXfrm>
    </dsp:sp>
    <dsp:sp modelId="{D77C0B0C-CD28-4079-A681-4D10D132FED1}">
      <dsp:nvSpPr>
        <dsp:cNvPr id="0" name=""/>
        <dsp:cNvSpPr/>
      </dsp:nvSpPr>
      <dsp:spPr>
        <a:xfrm>
          <a:off x="6225959" y="0"/>
          <a:ext cx="4445624" cy="14716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Canine assisted interventions as adjunctive treatment to improve mental health outcomes: extending methodological guidelines for robust intervention research and preparing the grounds for a definitive trial NIHR PDG £159,082</a:t>
          </a:r>
        </a:p>
      </dsp:txBody>
      <dsp:txXfrm>
        <a:off x="6269061" y="43102"/>
        <a:ext cx="4359420" cy="1385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DEB8A-F4D0-4787-85CD-0790DDBF7E2F}">
      <dsp:nvSpPr>
        <dsp:cNvPr id="0" name=""/>
        <dsp:cNvSpPr/>
      </dsp:nvSpPr>
      <dsp:spPr>
        <a:xfrm>
          <a:off x="2084" y="0"/>
          <a:ext cx="4445624" cy="14716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u="none" kern="1200" dirty="0"/>
            <a:t>Exploring the reason why people don't access services £20,000</a:t>
          </a:r>
          <a:endParaRPr lang="en-GB" sz="1700" kern="1200" dirty="0"/>
        </a:p>
      </dsp:txBody>
      <dsp:txXfrm>
        <a:off x="45186" y="43102"/>
        <a:ext cx="4359420" cy="1385408"/>
      </dsp:txXfrm>
    </dsp:sp>
    <dsp:sp modelId="{64168950-0959-47EB-A2AA-7B7FF34FEE7B}">
      <dsp:nvSpPr>
        <dsp:cNvPr id="0" name=""/>
        <dsp:cNvSpPr/>
      </dsp:nvSpPr>
      <dsp:spPr>
        <a:xfrm>
          <a:off x="4892272" y="184548"/>
          <a:ext cx="942472" cy="11025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t>Led to</a:t>
          </a:r>
        </a:p>
      </dsp:txBody>
      <dsp:txXfrm>
        <a:off x="4892272" y="405051"/>
        <a:ext cx="659730" cy="661508"/>
      </dsp:txXfrm>
    </dsp:sp>
    <dsp:sp modelId="{25D72B8F-F765-4404-BB75-B825196310B5}">
      <dsp:nvSpPr>
        <dsp:cNvPr id="0" name=""/>
        <dsp:cNvSpPr/>
      </dsp:nvSpPr>
      <dsp:spPr>
        <a:xfrm>
          <a:off x="6225959" y="0"/>
          <a:ext cx="4445624" cy="14716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Crossing Boundaries: Exploring effective approaches to partnership working with Gypsy, Roma and Traveller communities to co-design accessible services and support for mental health NIHR PDG £153,721</a:t>
          </a:r>
        </a:p>
      </dsp:txBody>
      <dsp:txXfrm>
        <a:off x="6269061" y="43102"/>
        <a:ext cx="4359420" cy="1385408"/>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FF1012-BCD6-876B-4AE7-8C61CE84A0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5C92687-CC99-4688-589D-A5EF6CF09F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454159-17AE-436B-8B31-8AC6CA72DC2A}" type="datetimeFigureOut">
              <a:rPr lang="en-GB" smtClean="0"/>
              <a:t>08/07/2025</a:t>
            </a:fld>
            <a:endParaRPr lang="en-GB"/>
          </a:p>
        </p:txBody>
      </p:sp>
      <p:sp>
        <p:nvSpPr>
          <p:cNvPr id="4" name="Footer Placeholder 3">
            <a:extLst>
              <a:ext uri="{FF2B5EF4-FFF2-40B4-BE49-F238E27FC236}">
                <a16:creationId xmlns:a16="http://schemas.microsoft.com/office/drawing/2014/main" id="{0EBD2452-D67D-068F-36A7-41E386D530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5EC2EE-9A4B-E303-6F86-07DA1058C4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915D51-C7C4-44CA-A32C-B0AC53072489}" type="slidenum">
              <a:rPr lang="en-GB" smtClean="0"/>
              <a:t>‹#›</a:t>
            </a:fld>
            <a:endParaRPr lang="en-GB"/>
          </a:p>
        </p:txBody>
      </p:sp>
    </p:spTree>
    <p:extLst>
      <p:ext uri="{BB962C8B-B14F-4D97-AF65-F5344CB8AC3E}">
        <p14:creationId xmlns:p14="http://schemas.microsoft.com/office/powerpoint/2010/main" val="343202682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B2EF0-B57F-408E-A75F-A5F26541F3FF}" type="datetimeFigureOut">
              <a:rPr lang="en-GB" smtClean="0"/>
              <a:t>08/07/2025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32B7E-B385-4627-8C31-5C2FAA7F3FDF}" type="slidenum">
              <a:rPr lang="en-GB" smtClean="0"/>
              <a:t>‹#›</a:t>
            </a:fld>
            <a:endParaRPr lang="en-GB"/>
          </a:p>
        </p:txBody>
      </p:sp>
    </p:spTree>
    <p:extLst>
      <p:ext uri="{BB962C8B-B14F-4D97-AF65-F5344CB8AC3E}">
        <p14:creationId xmlns:p14="http://schemas.microsoft.com/office/powerpoint/2010/main" val="268975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2FAD-EC93-412B-9BE8-37FDC2E5FD0F}"/>
              </a:ext>
            </a:extLst>
          </p:cNvPr>
          <p:cNvSpPr>
            <a:spLocks noGrp="1"/>
          </p:cNvSpPr>
          <p:nvPr>
            <p:ph type="ctrTitle" hasCustomPrompt="1"/>
          </p:nvPr>
        </p:nvSpPr>
        <p:spPr>
          <a:xfrm>
            <a:off x="407988" y="2502708"/>
            <a:ext cx="10195357" cy="855759"/>
          </a:xfrm>
        </p:spPr>
        <p:txBody>
          <a:bodyPr anchor="b">
            <a:normAutofit/>
          </a:bodyPr>
          <a:lstStyle>
            <a:lvl1pPr algn="l">
              <a:defRPr sz="4800"/>
            </a:lvl1pPr>
          </a:lstStyle>
          <a:p>
            <a:r>
              <a:rPr lang="en-US" dirty="0"/>
              <a:t>Click to edit title</a:t>
            </a:r>
            <a:endParaRPr lang="en-GB" dirty="0"/>
          </a:p>
        </p:txBody>
      </p:sp>
      <p:sp>
        <p:nvSpPr>
          <p:cNvPr id="3" name="Subtitle 2">
            <a:extLst>
              <a:ext uri="{FF2B5EF4-FFF2-40B4-BE49-F238E27FC236}">
                <a16:creationId xmlns:a16="http://schemas.microsoft.com/office/drawing/2014/main" id="{E1BEFE81-F1D3-4B34-817A-F9583608F417}"/>
              </a:ext>
            </a:extLst>
          </p:cNvPr>
          <p:cNvSpPr>
            <a:spLocks noGrp="1"/>
          </p:cNvSpPr>
          <p:nvPr>
            <p:ph type="subTitle" idx="1" hasCustomPrompt="1"/>
          </p:nvPr>
        </p:nvSpPr>
        <p:spPr>
          <a:xfrm>
            <a:off x="407988" y="3429000"/>
            <a:ext cx="10195357" cy="1655762"/>
          </a:xfrm>
        </p:spPr>
        <p:txBody>
          <a:bodyPr>
            <a:normAutofit/>
          </a:bodyPr>
          <a:lstStyle>
            <a:lvl1pPr marL="0" indent="0" algn="l">
              <a:buNone/>
              <a:defRPr sz="2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pic>
        <p:nvPicPr>
          <p:cNvPr id="8" name="Picture 7" descr="Text&#10;&#10;Description automatically generated with medium confidence">
            <a:extLst>
              <a:ext uri="{FF2B5EF4-FFF2-40B4-BE49-F238E27FC236}">
                <a16:creationId xmlns:a16="http://schemas.microsoft.com/office/drawing/2014/main" id="{2C2A4438-FFEF-44DA-8974-4EE0CDD74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6602" y="412686"/>
            <a:ext cx="3973507" cy="1071627"/>
          </a:xfrm>
          <a:prstGeom prst="rect">
            <a:avLst/>
          </a:prstGeom>
        </p:spPr>
      </p:pic>
      <p:sp>
        <p:nvSpPr>
          <p:cNvPr id="5" name="Text Placeholder 4">
            <a:extLst>
              <a:ext uri="{FF2B5EF4-FFF2-40B4-BE49-F238E27FC236}">
                <a16:creationId xmlns:a16="http://schemas.microsoft.com/office/drawing/2014/main" id="{E1AB1338-5A93-4071-8CCA-608069432464}"/>
              </a:ext>
            </a:extLst>
          </p:cNvPr>
          <p:cNvSpPr>
            <a:spLocks noGrp="1"/>
          </p:cNvSpPr>
          <p:nvPr>
            <p:ph type="body" sz="quarter" idx="15" hasCustomPrompt="1"/>
          </p:nvPr>
        </p:nvSpPr>
        <p:spPr>
          <a:xfrm>
            <a:off x="407988" y="407745"/>
            <a:ext cx="4035996" cy="278155"/>
          </a:xfrm>
        </p:spPr>
        <p:txBody>
          <a:bodyPr>
            <a:normAutofit/>
          </a:bodyPr>
          <a:lstStyle>
            <a:lvl1pPr marL="0" indent="0">
              <a:lnSpc>
                <a:spcPct val="100000"/>
              </a:lnSpc>
              <a:spcBef>
                <a:spcPts val="0"/>
              </a:spcBef>
              <a:buNone/>
              <a:defRPr sz="1200" b="1"/>
            </a:lvl1pPr>
          </a:lstStyle>
          <a:p>
            <a:pPr lvl="0"/>
            <a:r>
              <a:rPr lang="en-GB" sz="1200" dirty="0"/>
              <a:t>Department/Service Name here</a:t>
            </a:r>
          </a:p>
        </p:txBody>
      </p:sp>
      <p:sp>
        <p:nvSpPr>
          <p:cNvPr id="11" name="Text Placeholder 4">
            <a:extLst>
              <a:ext uri="{FF2B5EF4-FFF2-40B4-BE49-F238E27FC236}">
                <a16:creationId xmlns:a16="http://schemas.microsoft.com/office/drawing/2014/main" id="{BA8D6DFD-B25F-4B24-85A6-40971085C6CD}"/>
              </a:ext>
            </a:extLst>
          </p:cNvPr>
          <p:cNvSpPr>
            <a:spLocks noGrp="1"/>
          </p:cNvSpPr>
          <p:nvPr>
            <p:ph type="body" sz="quarter" idx="16" hasCustomPrompt="1"/>
          </p:nvPr>
        </p:nvSpPr>
        <p:spPr>
          <a:xfrm>
            <a:off x="407988" y="707746"/>
            <a:ext cx="4035996" cy="278155"/>
          </a:xfrm>
        </p:spPr>
        <p:txBody>
          <a:bodyPr>
            <a:normAutofit/>
          </a:bodyPr>
          <a:lstStyle>
            <a:lvl1pPr marL="0" indent="0">
              <a:lnSpc>
                <a:spcPct val="100000"/>
              </a:lnSpc>
              <a:spcBef>
                <a:spcPts val="0"/>
              </a:spcBef>
              <a:buNone/>
              <a:defRPr sz="1200" b="0" i="0">
                <a:latin typeface="+mn-lt"/>
              </a:defRPr>
            </a:lvl1pPr>
          </a:lstStyle>
          <a:p>
            <a:pPr lvl="0"/>
            <a:r>
              <a:rPr lang="en-GB" sz="1200" b="0" dirty="0"/>
              <a:t>Initiative (if applicable)</a:t>
            </a:r>
          </a:p>
        </p:txBody>
      </p:sp>
      <p:sp>
        <p:nvSpPr>
          <p:cNvPr id="4" name="Text Placeholder 4">
            <a:extLst>
              <a:ext uri="{FF2B5EF4-FFF2-40B4-BE49-F238E27FC236}">
                <a16:creationId xmlns:a16="http://schemas.microsoft.com/office/drawing/2014/main" id="{F34C0374-96A2-E9BE-98EA-28A6C2F988FD}"/>
              </a:ext>
            </a:extLst>
          </p:cNvPr>
          <p:cNvSpPr>
            <a:spLocks noGrp="1"/>
          </p:cNvSpPr>
          <p:nvPr>
            <p:ph type="body" sz="quarter" idx="19" hasCustomPrompt="1"/>
          </p:nvPr>
        </p:nvSpPr>
        <p:spPr>
          <a:xfrm>
            <a:off x="407988" y="5615798"/>
            <a:ext cx="4035996" cy="269365"/>
          </a:xfrm>
        </p:spPr>
        <p:txBody>
          <a:bodyPr>
            <a:normAutofit/>
          </a:bodyPr>
          <a:lstStyle>
            <a:lvl1pPr marL="0" indent="0">
              <a:lnSpc>
                <a:spcPct val="100000"/>
              </a:lnSpc>
              <a:spcBef>
                <a:spcPts val="0"/>
              </a:spcBef>
              <a:buNone/>
              <a:defRPr sz="1200" b="1"/>
            </a:lvl1pPr>
          </a:lstStyle>
          <a:p>
            <a:pPr lvl="0"/>
            <a:r>
              <a:rPr lang="en-GB" sz="1200" dirty="0"/>
              <a:t>Name of presenter</a:t>
            </a:r>
          </a:p>
        </p:txBody>
      </p:sp>
      <p:sp>
        <p:nvSpPr>
          <p:cNvPr id="6" name="Text Placeholder 4">
            <a:extLst>
              <a:ext uri="{FF2B5EF4-FFF2-40B4-BE49-F238E27FC236}">
                <a16:creationId xmlns:a16="http://schemas.microsoft.com/office/drawing/2014/main" id="{A5EADA0E-0B67-0A18-17FC-FC4C32FE535A}"/>
              </a:ext>
            </a:extLst>
          </p:cNvPr>
          <p:cNvSpPr>
            <a:spLocks noGrp="1"/>
          </p:cNvSpPr>
          <p:nvPr>
            <p:ph type="body" sz="quarter" idx="20" hasCustomPrompt="1"/>
          </p:nvPr>
        </p:nvSpPr>
        <p:spPr>
          <a:xfrm>
            <a:off x="407988" y="5898344"/>
            <a:ext cx="4035996" cy="269365"/>
          </a:xfrm>
        </p:spPr>
        <p:txBody>
          <a:bodyPr>
            <a:normAutofit/>
          </a:bodyPr>
          <a:lstStyle>
            <a:lvl1pPr marL="0" indent="0">
              <a:lnSpc>
                <a:spcPct val="100000"/>
              </a:lnSpc>
              <a:spcBef>
                <a:spcPts val="0"/>
              </a:spcBef>
              <a:buNone/>
              <a:defRPr sz="1200" b="0" i="0">
                <a:latin typeface="+mn-lt"/>
              </a:defRPr>
            </a:lvl1pPr>
          </a:lstStyle>
          <a:p>
            <a:pPr lvl="0"/>
            <a:r>
              <a:rPr lang="en-GB" sz="1200" b="0" dirty="0"/>
              <a:t>Position title:</a:t>
            </a:r>
          </a:p>
        </p:txBody>
      </p:sp>
      <p:sp>
        <p:nvSpPr>
          <p:cNvPr id="7" name="Text Placeholder 4">
            <a:extLst>
              <a:ext uri="{FF2B5EF4-FFF2-40B4-BE49-F238E27FC236}">
                <a16:creationId xmlns:a16="http://schemas.microsoft.com/office/drawing/2014/main" id="{9D81D349-AB60-FF2A-3578-8E087F0387F8}"/>
              </a:ext>
            </a:extLst>
          </p:cNvPr>
          <p:cNvSpPr>
            <a:spLocks noGrp="1"/>
          </p:cNvSpPr>
          <p:nvPr>
            <p:ph type="body" sz="quarter" idx="21" hasCustomPrompt="1"/>
          </p:nvPr>
        </p:nvSpPr>
        <p:spPr>
          <a:xfrm>
            <a:off x="407988" y="6180890"/>
            <a:ext cx="4035996" cy="269365"/>
          </a:xfrm>
        </p:spPr>
        <p:txBody>
          <a:bodyPr>
            <a:normAutofit/>
          </a:bodyPr>
          <a:lstStyle>
            <a:lvl1pPr marL="0" indent="0">
              <a:lnSpc>
                <a:spcPct val="100000"/>
              </a:lnSpc>
              <a:spcBef>
                <a:spcPts val="0"/>
              </a:spcBef>
              <a:buNone/>
              <a:defRPr sz="1200" b="0" i="0">
                <a:latin typeface="+mn-lt"/>
              </a:defRPr>
            </a:lvl1pPr>
          </a:lstStyle>
          <a:p>
            <a:pPr lvl="0"/>
            <a:r>
              <a:rPr lang="en-GB" sz="1200" b="0" dirty="0"/>
              <a:t>Date:</a:t>
            </a:r>
          </a:p>
          <a:p>
            <a:pPr lvl="0"/>
            <a:endParaRPr lang="en-GB" sz="1200" b="0" dirty="0"/>
          </a:p>
        </p:txBody>
      </p:sp>
    </p:spTree>
    <p:extLst>
      <p:ext uri="{BB962C8B-B14F-4D97-AF65-F5344CB8AC3E}">
        <p14:creationId xmlns:p14="http://schemas.microsoft.com/office/powerpoint/2010/main" val="407640461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Image 1/2 spli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49738D20-9B78-4B54-B868-BF4F4A31026B}"/>
              </a:ext>
            </a:extLst>
          </p:cNvPr>
          <p:cNvSpPr>
            <a:spLocks noGrp="1"/>
          </p:cNvSpPr>
          <p:nvPr>
            <p:ph type="title"/>
          </p:nvPr>
        </p:nvSpPr>
        <p:spPr>
          <a:xfrm>
            <a:off x="407323" y="404813"/>
            <a:ext cx="9257377" cy="1087620"/>
          </a:xfrm>
          <a:prstGeom prst="rect">
            <a:avLst/>
          </a:prstGeom>
        </p:spPr>
        <p:txBody>
          <a:bodyPr vert="horz" lIns="91440" tIns="45720" rIns="91440" bIns="45720" rtlCol="0" anchor="t">
            <a:noAutofit/>
          </a:bodyPr>
          <a:lstStyle>
            <a:lvl1pPr>
              <a:defRPr/>
            </a:lvl1pPr>
          </a:lstStyle>
          <a:p>
            <a:r>
              <a:rPr lang="en-US"/>
              <a:t>Click to edit Master title style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3" y="1737360"/>
            <a:ext cx="5483114" cy="4715827"/>
          </a:xfrm>
          <a:prstGeom prst="rect">
            <a:avLst/>
          </a:prstGeom>
        </p:spPr>
        <p:txBody>
          <a:bodyPr vert="horz" lIns="91440" tIns="45720" rIns="91440" bIns="45720" rtlCol="0">
            <a:normAutofit/>
          </a:bodyPr>
          <a:lstStyle>
            <a:lvl1pPr>
              <a:defRPr sz="2000"/>
            </a:lvl1pPr>
            <a:lvl2pPr>
              <a:defRPr sz="1800"/>
            </a:lvl2pPr>
            <a:lvl3pPr>
              <a:defRPr sz="1600"/>
            </a:lvl3pPr>
            <a:lvl4pPr>
              <a:defRPr sz="1400"/>
            </a:lvl4pPr>
            <a:lvl5pPr>
              <a:defRPr sz="1400"/>
            </a:lvl5pPr>
          </a:lstStyle>
          <a:p>
            <a:pPr lvl="0"/>
            <a:r>
              <a:rPr lang="en-US" dirty="0"/>
              <a:t>Click to edit text. To edit the position of the photo you place, right click the photo and select ‘crop’</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18FB225D-97E9-4969-8D81-77822EB088E2}"/>
              </a:ext>
            </a:extLst>
          </p:cNvPr>
          <p:cNvSpPr>
            <a:spLocks noGrp="1"/>
          </p:cNvSpPr>
          <p:nvPr>
            <p:ph type="pic" sz="quarter" idx="13" hasCustomPrompt="1"/>
          </p:nvPr>
        </p:nvSpPr>
        <p:spPr>
          <a:xfrm>
            <a:off x="6096000" y="1737360"/>
            <a:ext cx="5688013" cy="4099914"/>
          </a:xfrm>
          <a:solidFill>
            <a:srgbClr val="EDF4F6"/>
          </a:solidFill>
        </p:spPr>
        <p:txBody>
          <a:bodyPr anchor="ctr"/>
          <a:lstStyle>
            <a:lvl1pPr marL="0" indent="0" algn="ctr">
              <a:buNone/>
              <a:defRPr b="0"/>
            </a:lvl1pPr>
          </a:lstStyle>
          <a:p>
            <a:r>
              <a:rPr lang="en-GB" dirty="0"/>
              <a:t>Image/Diagram</a:t>
            </a:r>
          </a:p>
          <a:p>
            <a:r>
              <a:rPr lang="en-GB" dirty="0"/>
              <a:t>½ width, any depth</a:t>
            </a:r>
          </a:p>
        </p:txBody>
      </p:sp>
      <p:sp>
        <p:nvSpPr>
          <p:cNvPr id="13" name="Text Placeholder 13">
            <a:extLst>
              <a:ext uri="{FF2B5EF4-FFF2-40B4-BE49-F238E27FC236}">
                <a16:creationId xmlns:a16="http://schemas.microsoft.com/office/drawing/2014/main" id="{03D627AE-2430-4B66-87A7-670C152C49BD}"/>
              </a:ext>
            </a:extLst>
          </p:cNvPr>
          <p:cNvSpPr>
            <a:spLocks noGrp="1"/>
          </p:cNvSpPr>
          <p:nvPr>
            <p:ph type="body" sz="quarter" idx="19" hasCustomPrompt="1"/>
          </p:nvPr>
        </p:nvSpPr>
        <p:spPr>
          <a:xfrm>
            <a:off x="6096000" y="5900603"/>
            <a:ext cx="5688013" cy="536303"/>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i="0"/>
            </a:lvl1pPr>
            <a:lvl2pPr marL="180000" indent="0">
              <a:lnSpc>
                <a:spcPts val="1000"/>
              </a:lnSpc>
              <a:buNone/>
              <a:defRPr sz="800"/>
            </a:lvl2pPr>
            <a:lvl3pPr marL="360000" indent="0">
              <a:lnSpc>
                <a:spcPts val="1000"/>
              </a:lnSpc>
              <a:buNone/>
              <a:defRPr sz="800"/>
            </a:lvl3pPr>
            <a:lvl4pPr marL="540000" indent="0">
              <a:lnSpc>
                <a:spcPts val="1000"/>
              </a:lnSpc>
              <a:buNone/>
              <a:defRPr sz="800"/>
            </a:lvl4pPr>
            <a:lvl5pPr marL="720000" indent="0">
              <a:lnSpc>
                <a:spcPts val="1000"/>
              </a:lnSpc>
              <a:buNone/>
              <a:defRPr sz="800"/>
            </a:lvl5pPr>
          </a:lstStyle>
          <a:p>
            <a:r>
              <a:rPr lang="en-GB" b="1" dirty="0">
                <a:effectLst/>
                <a:latin typeface="Arial" panose="020B0604020202020204" pitchFamily="34" charset="0"/>
              </a:rPr>
              <a:t>Click to caption text </a:t>
            </a:r>
          </a:p>
        </p:txBody>
      </p:sp>
      <p:sp>
        <p:nvSpPr>
          <p:cNvPr id="8" name="Slide Number Placeholder 5">
            <a:extLst>
              <a:ext uri="{FF2B5EF4-FFF2-40B4-BE49-F238E27FC236}">
                <a16:creationId xmlns:a16="http://schemas.microsoft.com/office/drawing/2014/main" id="{8E429809-1043-4EDB-811A-22F8AF8C14BA}"/>
              </a:ext>
            </a:extLst>
          </p:cNvPr>
          <p:cNvSpPr txBox="1">
            <a:spLocks/>
          </p:cNvSpPr>
          <p:nvPr/>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2" name="Picture 1" descr="Text&#10;&#10;Description automatically generated with medium confidence">
            <a:extLst>
              <a:ext uri="{FF2B5EF4-FFF2-40B4-BE49-F238E27FC236}">
                <a16:creationId xmlns:a16="http://schemas.microsoft.com/office/drawing/2014/main" id="{1949E221-6309-A93C-1583-F3352F5D7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4" name="Slide Number Placeholder 5">
            <a:extLst>
              <a:ext uri="{FF2B5EF4-FFF2-40B4-BE49-F238E27FC236}">
                <a16:creationId xmlns:a16="http://schemas.microsoft.com/office/drawing/2014/main" id="{F0524E6B-8EAA-AB64-44ED-5F8418BA7303}"/>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60FF3693-397C-8125-5757-0F5923043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Tree>
    <p:extLst>
      <p:ext uri="{BB962C8B-B14F-4D97-AF65-F5344CB8AC3E}">
        <p14:creationId xmlns:p14="http://schemas.microsoft.com/office/powerpoint/2010/main" val="79965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298C17-1F27-977C-A453-1C54892169A5}"/>
              </a:ext>
            </a:extLst>
          </p:cNvPr>
          <p:cNvSpPr>
            <a:spLocks noGrp="1"/>
          </p:cNvSpPr>
          <p:nvPr>
            <p:ph type="body" sz="quarter" idx="12" hasCustomPrompt="1"/>
          </p:nvPr>
        </p:nvSpPr>
        <p:spPr>
          <a:xfrm>
            <a:off x="407988" y="1900237"/>
            <a:ext cx="3630612" cy="557213"/>
          </a:xfrm>
        </p:spPr>
        <p:txBody>
          <a:bodyPr>
            <a:normAutofit/>
          </a:bodyPr>
          <a:lstStyle>
            <a:lvl1pPr marL="0" indent="0">
              <a:buNone/>
              <a:defRPr sz="1800" u="sng">
                <a:solidFill>
                  <a:schemeClr val="bg1"/>
                </a:solidFill>
              </a:defRPr>
            </a:lvl1pPr>
          </a:lstStyle>
          <a:p>
            <a:pPr lvl="0"/>
            <a:r>
              <a:rPr lang="en-GB" dirty="0"/>
              <a:t>Click to edit name</a:t>
            </a:r>
          </a:p>
        </p:txBody>
      </p:sp>
      <p:sp>
        <p:nvSpPr>
          <p:cNvPr id="6" name="Text Placeholder 5">
            <a:extLst>
              <a:ext uri="{FF2B5EF4-FFF2-40B4-BE49-F238E27FC236}">
                <a16:creationId xmlns:a16="http://schemas.microsoft.com/office/drawing/2014/main" id="{8FA3799B-C52E-9F29-8F02-632B42666F9E}"/>
              </a:ext>
            </a:extLst>
          </p:cNvPr>
          <p:cNvSpPr>
            <a:spLocks noGrp="1"/>
          </p:cNvSpPr>
          <p:nvPr>
            <p:ph type="body" sz="quarter" idx="13" hasCustomPrompt="1"/>
          </p:nvPr>
        </p:nvSpPr>
        <p:spPr>
          <a:xfrm>
            <a:off x="407322" y="422593"/>
            <a:ext cx="11376690" cy="1390303"/>
          </a:xfrm>
        </p:spPr>
        <p:txBody>
          <a:bodyPr/>
          <a:lstStyle>
            <a:lvl1pPr marL="0" indent="0">
              <a:buNone/>
              <a:defRPr sz="4400">
                <a:solidFill>
                  <a:schemeClr val="bg1"/>
                </a:solidFill>
              </a:defRPr>
            </a:lvl1pPr>
          </a:lstStyle>
          <a:p>
            <a:pPr lvl="0"/>
            <a:r>
              <a:rPr lang="en-GB" dirty="0"/>
              <a:t>“Click to edit quote slide”</a:t>
            </a:r>
          </a:p>
          <a:p>
            <a:pPr lvl="0"/>
            <a:endParaRPr lang="en-GB" dirty="0"/>
          </a:p>
        </p:txBody>
      </p:sp>
    </p:spTree>
    <p:extLst>
      <p:ext uri="{BB962C8B-B14F-4D97-AF65-F5344CB8AC3E}">
        <p14:creationId xmlns:p14="http://schemas.microsoft.com/office/powerpoint/2010/main" val="66959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4428-D1C9-B25C-8844-EB563E53CB03}"/>
              </a:ext>
            </a:extLst>
          </p:cNvPr>
          <p:cNvSpPr>
            <a:spLocks noGrp="1"/>
          </p:cNvSpPr>
          <p:nvPr>
            <p:ph type="title"/>
          </p:nvPr>
        </p:nvSpPr>
        <p:spPr/>
        <p:txBody>
          <a:bodyPr/>
          <a:lstStyle>
            <a:lvl1pPr>
              <a:defRPr/>
            </a:lvl1pPr>
          </a:lstStyle>
          <a:p>
            <a:r>
              <a:rPr lang="en-US"/>
              <a:t>Click to edit Master title style</a:t>
            </a:r>
            <a:endParaRPr lang="en-GB" dirty="0"/>
          </a:p>
        </p:txBody>
      </p:sp>
    </p:spTree>
    <p:extLst>
      <p:ext uri="{BB962C8B-B14F-4D97-AF65-F5344CB8AC3E}">
        <p14:creationId xmlns:p14="http://schemas.microsoft.com/office/powerpoint/2010/main" val="2252981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6E3A-B6A0-4B49-9C87-2C111866BB30}"/>
              </a:ext>
            </a:extLst>
          </p:cNvPr>
          <p:cNvSpPr>
            <a:spLocks noGrp="1"/>
          </p:cNvSpPr>
          <p:nvPr>
            <p:ph type="title"/>
          </p:nvPr>
        </p:nvSpPr>
        <p:spPr>
          <a:xfrm>
            <a:off x="407324" y="404813"/>
            <a:ext cx="9231976" cy="10795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5DC624-067B-4145-AFCD-3F44BBD6993B}"/>
              </a:ext>
            </a:extLst>
          </p:cNvPr>
          <p:cNvSpPr>
            <a:spLocks noGrp="1"/>
          </p:cNvSpPr>
          <p:nvPr>
            <p:ph sz="half" idx="1"/>
          </p:nvPr>
        </p:nvSpPr>
        <p:spPr>
          <a:xfrm>
            <a:off x="407324" y="1825625"/>
            <a:ext cx="56124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C7ADC5-10C3-4DA7-8F28-21BA50ED58CC}"/>
              </a:ext>
            </a:extLst>
          </p:cNvPr>
          <p:cNvSpPr>
            <a:spLocks noGrp="1"/>
          </p:cNvSpPr>
          <p:nvPr>
            <p:ph sz="half" idx="2"/>
          </p:nvPr>
        </p:nvSpPr>
        <p:spPr>
          <a:xfrm>
            <a:off x="6172200" y="1825625"/>
            <a:ext cx="56118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1BBED868-F8AC-4BF0-B120-F2813995BC13}"/>
              </a:ext>
            </a:extLst>
          </p:cNvPr>
          <p:cNvSpPr txBox="1">
            <a:spLocks/>
          </p:cNvSpPr>
          <p:nvPr/>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F4C28659-F6FB-1FA5-01ED-FB825B18D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6" name="Slide Number Placeholder 5">
            <a:extLst>
              <a:ext uri="{FF2B5EF4-FFF2-40B4-BE49-F238E27FC236}">
                <a16:creationId xmlns:a16="http://schemas.microsoft.com/office/drawing/2014/main" id="{599A74F0-1255-D663-C675-D0C9CD83B928}"/>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7" name="Picture 6" descr="Text&#10;&#10;Description automatically generated with medium confidence">
            <a:extLst>
              <a:ext uri="{FF2B5EF4-FFF2-40B4-BE49-F238E27FC236}">
                <a16:creationId xmlns:a16="http://schemas.microsoft.com/office/drawing/2014/main" id="{71EFE95E-EDD1-0F45-CB0A-7190A2475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Tree>
    <p:extLst>
      <p:ext uri="{BB962C8B-B14F-4D97-AF65-F5344CB8AC3E}">
        <p14:creationId xmlns:p14="http://schemas.microsoft.com/office/powerpoint/2010/main" val="1794125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5335-9C26-4F3D-A19A-322E1C586EA9}"/>
              </a:ext>
            </a:extLst>
          </p:cNvPr>
          <p:cNvSpPr>
            <a:spLocks noGrp="1"/>
          </p:cNvSpPr>
          <p:nvPr>
            <p:ph type="title"/>
          </p:nvPr>
        </p:nvSpPr>
        <p:spPr>
          <a:xfrm>
            <a:off x="407987" y="404814"/>
            <a:ext cx="9180513" cy="1079500"/>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C3DE8C4-DED4-4159-8DC6-AFF3E243E60A}"/>
              </a:ext>
            </a:extLst>
          </p:cNvPr>
          <p:cNvSpPr>
            <a:spLocks noGrp="1"/>
          </p:cNvSpPr>
          <p:nvPr>
            <p:ph type="body" idx="1"/>
          </p:nvPr>
        </p:nvSpPr>
        <p:spPr>
          <a:xfrm>
            <a:off x="407988" y="1681163"/>
            <a:ext cx="5589588" cy="823912"/>
          </a:xfrm>
        </p:spPr>
        <p:txBody>
          <a:bodyPr anchor="b">
            <a:noAutofit/>
          </a:bodyPr>
          <a:lstStyle>
            <a:lvl1pPr marL="0" indent="0" algn="ctr">
              <a:buNone/>
              <a:defRPr sz="2800" b="1"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5B8E5-127C-4316-8D94-210604556E93}"/>
              </a:ext>
            </a:extLst>
          </p:cNvPr>
          <p:cNvSpPr>
            <a:spLocks noGrp="1"/>
          </p:cNvSpPr>
          <p:nvPr>
            <p:ph sz="half" idx="2"/>
          </p:nvPr>
        </p:nvSpPr>
        <p:spPr>
          <a:xfrm>
            <a:off x="407988" y="2505075"/>
            <a:ext cx="55895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554C39B-EBC2-447B-B518-1D4FFD53102B}"/>
              </a:ext>
            </a:extLst>
          </p:cNvPr>
          <p:cNvSpPr>
            <a:spLocks noGrp="1"/>
          </p:cNvSpPr>
          <p:nvPr>
            <p:ph type="body" sz="quarter" idx="3"/>
          </p:nvPr>
        </p:nvSpPr>
        <p:spPr>
          <a:xfrm>
            <a:off x="6172199" y="1681163"/>
            <a:ext cx="5611813" cy="823912"/>
          </a:xfrm>
        </p:spPr>
        <p:txBody>
          <a:bodyPr anchor="b">
            <a:noAutofit/>
          </a:bodyPr>
          <a:lstStyle>
            <a:lvl1pPr marL="0" indent="0" algn="ctr">
              <a:buNone/>
              <a:defRPr sz="2800" b="1"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69653-A781-42B7-9365-7F656419B059}"/>
              </a:ext>
            </a:extLst>
          </p:cNvPr>
          <p:cNvSpPr>
            <a:spLocks noGrp="1"/>
          </p:cNvSpPr>
          <p:nvPr>
            <p:ph sz="quarter" idx="4"/>
          </p:nvPr>
        </p:nvSpPr>
        <p:spPr>
          <a:xfrm>
            <a:off x="6172199" y="2505075"/>
            <a:ext cx="561181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5">
            <a:extLst>
              <a:ext uri="{FF2B5EF4-FFF2-40B4-BE49-F238E27FC236}">
                <a16:creationId xmlns:a16="http://schemas.microsoft.com/office/drawing/2014/main" id="{3909010B-C3C1-4743-89BF-87165B4E2369}"/>
              </a:ext>
            </a:extLst>
          </p:cNvPr>
          <p:cNvSpPr txBox="1">
            <a:spLocks/>
          </p:cNvSpPr>
          <p:nvPr/>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7" name="Picture 6" descr="Text&#10;&#10;Description automatically generated with medium confidence">
            <a:extLst>
              <a:ext uri="{FF2B5EF4-FFF2-40B4-BE49-F238E27FC236}">
                <a16:creationId xmlns:a16="http://schemas.microsoft.com/office/drawing/2014/main" id="{04BDF87C-ADD6-C939-B5C6-E8742E241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8" name="Slide Number Placeholder 5">
            <a:extLst>
              <a:ext uri="{FF2B5EF4-FFF2-40B4-BE49-F238E27FC236}">
                <a16:creationId xmlns:a16="http://schemas.microsoft.com/office/drawing/2014/main" id="{DDDD1EAB-97DC-367A-F4D8-3E6E96C1CBEE}"/>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9" name="Picture 8" descr="Text&#10;&#10;Description automatically generated with medium confidence">
            <a:extLst>
              <a:ext uri="{FF2B5EF4-FFF2-40B4-BE49-F238E27FC236}">
                <a16:creationId xmlns:a16="http://schemas.microsoft.com/office/drawing/2014/main" id="{42A28A94-30F9-47CB-5E94-2C89B63A35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Tree>
    <p:extLst>
      <p:ext uri="{BB962C8B-B14F-4D97-AF65-F5344CB8AC3E}">
        <p14:creationId xmlns:p14="http://schemas.microsoft.com/office/powerpoint/2010/main" val="3029420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End slide">
    <p:bg>
      <p:bgPr>
        <a:solidFill>
          <a:schemeClr val="accent4">
            <a:alpha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F278-8F1A-4E79-8691-D3FC34BD40C8}"/>
              </a:ext>
            </a:extLst>
          </p:cNvPr>
          <p:cNvSpPr>
            <a:spLocks noGrp="1"/>
          </p:cNvSpPr>
          <p:nvPr>
            <p:ph type="title" hasCustomPrompt="1"/>
          </p:nvPr>
        </p:nvSpPr>
        <p:spPr/>
        <p:txBody>
          <a:bodyPr/>
          <a:lstStyle>
            <a:lvl1pPr>
              <a:defRPr/>
            </a:lvl1pPr>
          </a:lstStyle>
          <a:p>
            <a:r>
              <a:rPr lang="en-US" dirty="0"/>
              <a:t>Thank you / End slide</a:t>
            </a:r>
            <a:endParaRPr lang="en-GB" dirty="0"/>
          </a:p>
        </p:txBody>
      </p:sp>
      <p:sp>
        <p:nvSpPr>
          <p:cNvPr id="13" name="Text Placeholder 4">
            <a:extLst>
              <a:ext uri="{FF2B5EF4-FFF2-40B4-BE49-F238E27FC236}">
                <a16:creationId xmlns:a16="http://schemas.microsoft.com/office/drawing/2014/main" id="{2D710AFD-F0E6-CFBF-F28A-CAB18DFFCE3A}"/>
              </a:ext>
            </a:extLst>
          </p:cNvPr>
          <p:cNvSpPr>
            <a:spLocks noGrp="1"/>
          </p:cNvSpPr>
          <p:nvPr>
            <p:ph type="body" sz="quarter" idx="17" hasCustomPrompt="1"/>
          </p:nvPr>
        </p:nvSpPr>
        <p:spPr>
          <a:xfrm>
            <a:off x="407988" y="5375727"/>
            <a:ext cx="5688012" cy="269365"/>
          </a:xfrm>
        </p:spPr>
        <p:txBody>
          <a:bodyPr>
            <a:normAutofit/>
          </a:bodyPr>
          <a:lstStyle>
            <a:lvl1pPr marL="0" indent="0">
              <a:lnSpc>
                <a:spcPct val="100000"/>
              </a:lnSpc>
              <a:spcBef>
                <a:spcPts val="0"/>
              </a:spcBef>
              <a:buNone/>
              <a:defRPr sz="1200" b="1"/>
            </a:lvl1pPr>
          </a:lstStyle>
          <a:p>
            <a:pPr lvl="0"/>
            <a:r>
              <a:rPr lang="en-GB" sz="1200" dirty="0"/>
              <a:t>Name</a:t>
            </a:r>
          </a:p>
        </p:txBody>
      </p:sp>
      <p:sp>
        <p:nvSpPr>
          <p:cNvPr id="15" name="Text Placeholder 4">
            <a:extLst>
              <a:ext uri="{FF2B5EF4-FFF2-40B4-BE49-F238E27FC236}">
                <a16:creationId xmlns:a16="http://schemas.microsoft.com/office/drawing/2014/main" id="{493A90E2-84A9-16EA-236C-0FCEBD42D5A8}"/>
              </a:ext>
            </a:extLst>
          </p:cNvPr>
          <p:cNvSpPr>
            <a:spLocks noGrp="1"/>
          </p:cNvSpPr>
          <p:nvPr>
            <p:ph type="body" sz="quarter" idx="18" hasCustomPrompt="1"/>
          </p:nvPr>
        </p:nvSpPr>
        <p:spPr>
          <a:xfrm>
            <a:off x="407988" y="5645092"/>
            <a:ext cx="5688012" cy="269365"/>
          </a:xfrm>
        </p:spPr>
        <p:txBody>
          <a:bodyPr>
            <a:normAutofit/>
          </a:bodyPr>
          <a:lstStyle>
            <a:lvl1pPr marL="0" indent="0">
              <a:lnSpc>
                <a:spcPct val="100000"/>
              </a:lnSpc>
              <a:spcBef>
                <a:spcPts val="0"/>
              </a:spcBef>
              <a:buNone/>
              <a:defRPr sz="1200" b="0" i="0">
                <a:latin typeface="+mn-lt"/>
              </a:defRPr>
            </a:lvl1pPr>
          </a:lstStyle>
          <a:p>
            <a:pPr lvl="0"/>
            <a:r>
              <a:rPr lang="en-GB" sz="1200" b="0" dirty="0"/>
              <a:t>Position title</a:t>
            </a:r>
          </a:p>
        </p:txBody>
      </p:sp>
      <p:sp>
        <p:nvSpPr>
          <p:cNvPr id="16" name="Text Placeholder 4">
            <a:extLst>
              <a:ext uri="{FF2B5EF4-FFF2-40B4-BE49-F238E27FC236}">
                <a16:creationId xmlns:a16="http://schemas.microsoft.com/office/drawing/2014/main" id="{D3C29555-58E4-97FA-2480-304D800B40CD}"/>
              </a:ext>
            </a:extLst>
          </p:cNvPr>
          <p:cNvSpPr>
            <a:spLocks noGrp="1"/>
          </p:cNvSpPr>
          <p:nvPr>
            <p:ph type="body" sz="quarter" idx="19" hasCustomPrompt="1"/>
          </p:nvPr>
        </p:nvSpPr>
        <p:spPr>
          <a:xfrm>
            <a:off x="407988" y="5914457"/>
            <a:ext cx="5688012" cy="269365"/>
          </a:xfrm>
        </p:spPr>
        <p:txBody>
          <a:bodyPr>
            <a:normAutofit/>
          </a:bodyPr>
          <a:lstStyle>
            <a:lvl1pPr marL="0" indent="0">
              <a:lnSpc>
                <a:spcPct val="100000"/>
              </a:lnSpc>
              <a:spcBef>
                <a:spcPts val="0"/>
              </a:spcBef>
              <a:buNone/>
              <a:defRPr sz="1200" b="0" i="0">
                <a:latin typeface="+mn-lt"/>
              </a:defRPr>
            </a:lvl1pPr>
          </a:lstStyle>
          <a:p>
            <a:pPr lvl="0"/>
            <a:r>
              <a:rPr lang="en-GB" sz="1200" b="0" dirty="0"/>
              <a:t>Email</a:t>
            </a:r>
          </a:p>
          <a:p>
            <a:pPr lvl="0"/>
            <a:endParaRPr lang="en-GB" sz="1200" b="0" dirty="0"/>
          </a:p>
        </p:txBody>
      </p:sp>
      <p:sp>
        <p:nvSpPr>
          <p:cNvPr id="17" name="Text Placeholder 4">
            <a:extLst>
              <a:ext uri="{FF2B5EF4-FFF2-40B4-BE49-F238E27FC236}">
                <a16:creationId xmlns:a16="http://schemas.microsoft.com/office/drawing/2014/main" id="{6FE718B0-ED20-7551-3207-27F646F8703F}"/>
              </a:ext>
            </a:extLst>
          </p:cNvPr>
          <p:cNvSpPr>
            <a:spLocks noGrp="1"/>
          </p:cNvSpPr>
          <p:nvPr>
            <p:ph type="body" sz="quarter" idx="21" hasCustomPrompt="1"/>
          </p:nvPr>
        </p:nvSpPr>
        <p:spPr>
          <a:xfrm>
            <a:off x="407988" y="6183822"/>
            <a:ext cx="5688012" cy="269365"/>
          </a:xfrm>
        </p:spPr>
        <p:txBody>
          <a:bodyPr>
            <a:normAutofit/>
          </a:bodyPr>
          <a:lstStyle>
            <a:lvl1pPr marL="0" indent="0">
              <a:lnSpc>
                <a:spcPct val="100000"/>
              </a:lnSpc>
              <a:spcBef>
                <a:spcPts val="0"/>
              </a:spcBef>
              <a:buNone/>
              <a:defRPr sz="1200" b="0" i="0">
                <a:latin typeface="+mn-lt"/>
              </a:defRPr>
            </a:lvl1pPr>
          </a:lstStyle>
          <a:p>
            <a:pPr lvl="0"/>
            <a:r>
              <a:rPr lang="en-GB" sz="1200" b="0" dirty="0"/>
              <a:t>Phone</a:t>
            </a:r>
          </a:p>
          <a:p>
            <a:pPr lvl="0"/>
            <a:endParaRPr lang="en-GB" sz="1200" b="0" dirty="0"/>
          </a:p>
        </p:txBody>
      </p:sp>
      <p:sp>
        <p:nvSpPr>
          <p:cNvPr id="18" name="Text Placeholder 4">
            <a:extLst>
              <a:ext uri="{FF2B5EF4-FFF2-40B4-BE49-F238E27FC236}">
                <a16:creationId xmlns:a16="http://schemas.microsoft.com/office/drawing/2014/main" id="{726FA15E-1672-0952-F434-C50AE99D95CE}"/>
              </a:ext>
            </a:extLst>
          </p:cNvPr>
          <p:cNvSpPr>
            <a:spLocks noGrp="1"/>
          </p:cNvSpPr>
          <p:nvPr>
            <p:ph type="body" sz="quarter" idx="22" hasCustomPrompt="1"/>
          </p:nvPr>
        </p:nvSpPr>
        <p:spPr>
          <a:xfrm>
            <a:off x="407988" y="5106362"/>
            <a:ext cx="5688012" cy="269365"/>
          </a:xfrm>
        </p:spPr>
        <p:txBody>
          <a:bodyPr>
            <a:normAutofit/>
          </a:bodyPr>
          <a:lstStyle>
            <a:lvl1pPr marL="0" indent="0">
              <a:lnSpc>
                <a:spcPct val="100000"/>
              </a:lnSpc>
              <a:spcBef>
                <a:spcPts val="0"/>
              </a:spcBef>
              <a:buNone/>
              <a:defRPr sz="1200" b="1"/>
            </a:lvl1pPr>
          </a:lstStyle>
          <a:p>
            <a:pPr lvl="0"/>
            <a:r>
              <a:rPr lang="en-GB" sz="1200" dirty="0"/>
              <a:t>For further information, contact</a:t>
            </a:r>
          </a:p>
        </p:txBody>
      </p:sp>
    </p:spTree>
    <p:extLst>
      <p:ext uri="{BB962C8B-B14F-4D97-AF65-F5344CB8AC3E}">
        <p14:creationId xmlns:p14="http://schemas.microsoft.com/office/powerpoint/2010/main" val="2969338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89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2EB709F0-F313-4ACD-9B78-6E337221E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10" name="Title Placeholder 1">
            <a:extLst>
              <a:ext uri="{FF2B5EF4-FFF2-40B4-BE49-F238E27FC236}">
                <a16:creationId xmlns:a16="http://schemas.microsoft.com/office/drawing/2014/main" id="{49738D20-9B78-4B54-B868-BF4F4A31026B}"/>
              </a:ext>
            </a:extLst>
          </p:cNvPr>
          <p:cNvSpPr>
            <a:spLocks noGrp="1"/>
          </p:cNvSpPr>
          <p:nvPr>
            <p:ph type="title" hasCustomPrompt="1"/>
          </p:nvPr>
        </p:nvSpPr>
        <p:spPr>
          <a:xfrm>
            <a:off x="407323" y="404813"/>
            <a:ext cx="9093293" cy="1079500"/>
          </a:xfrm>
          <a:prstGeom prst="rect">
            <a:avLst/>
          </a:prstGeom>
        </p:spPr>
        <p:txBody>
          <a:bodyPr vert="horz" lIns="91440" tIns="45720" rIns="91440" bIns="45720" rtlCol="0" anchor="t">
            <a:noAutofit/>
          </a:bodyPr>
          <a:lstStyle>
            <a:lvl1pPr>
              <a:defRPr/>
            </a:lvl1pPr>
          </a:lstStyle>
          <a:p>
            <a:r>
              <a:rPr lang="en-US" dirty="0"/>
              <a:t>Click to edit plain bullet slide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4" y="1765004"/>
            <a:ext cx="11376690" cy="4688183"/>
          </a:xfrm>
          <a:prstGeom prst="rect">
            <a:avLst/>
          </a:prstGeom>
        </p:spPr>
        <p:txBody>
          <a:bodyPr vert="horz" lIns="91440" tIns="45720" rIns="91440" bIns="45720" rtlCol="0">
            <a:normAutofit/>
          </a:bodyPr>
          <a:lstStyle>
            <a:lvl1pPr>
              <a:defRPr/>
            </a:lvl1pPr>
          </a:lstStyle>
          <a:p>
            <a:pPr lvl="0"/>
            <a:r>
              <a:rPr lang="en-US" dirty="0"/>
              <a:t>Click to edit text. To change the background </a:t>
            </a:r>
            <a:r>
              <a:rPr lang="en-US" dirty="0" err="1"/>
              <a:t>colour</a:t>
            </a:r>
            <a:r>
              <a:rPr lang="en-US" dirty="0"/>
              <a:t>, click ‘design’ in the top ribbon, then ‘format background’ on the right. Select ‘solid fill’ and choose one of the six pastel </a:t>
            </a:r>
            <a:r>
              <a:rPr lang="en-US" dirty="0" err="1"/>
              <a:t>colours</a:t>
            </a:r>
            <a:r>
              <a:rPr lang="en-US" dirty="0"/>
              <a: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F5F22057-3E09-4A41-914C-F39ACE1A69B1}"/>
              </a:ext>
            </a:extLst>
          </p:cNvPr>
          <p:cNvSpPr txBox="1">
            <a:spLocks/>
          </p:cNvSpPr>
          <p:nvPr/>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2" name="Picture 1" descr="Text&#10;&#10;Description automatically generated with medium confidence">
            <a:extLst>
              <a:ext uri="{FF2B5EF4-FFF2-40B4-BE49-F238E27FC236}">
                <a16:creationId xmlns:a16="http://schemas.microsoft.com/office/drawing/2014/main" id="{83ABE9FD-95C6-088A-0674-F66C67533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3" name="Slide Number Placeholder 5">
            <a:extLst>
              <a:ext uri="{FF2B5EF4-FFF2-40B4-BE49-F238E27FC236}">
                <a16:creationId xmlns:a16="http://schemas.microsoft.com/office/drawing/2014/main" id="{92DD121B-06D8-AAC5-C16F-616F12BAF20C}"/>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84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 Heart">
    <p:bg>
      <p:bgPr>
        <a:solidFill>
          <a:schemeClr val="accent2">
            <a:alpha val="35000"/>
          </a:schemeClr>
        </a:solidFill>
        <a:effectLst/>
      </p:bgPr>
    </p:bg>
    <p:spTree>
      <p:nvGrpSpPr>
        <p:cNvPr id="1" name=""/>
        <p:cNvGrpSpPr/>
        <p:nvPr/>
      </p:nvGrpSpPr>
      <p:grpSpPr>
        <a:xfrm>
          <a:off x="0" y="0"/>
          <a:ext cx="0" cy="0"/>
          <a:chOff x="0" y="0"/>
          <a:chExt cx="0" cy="0"/>
        </a:xfrm>
      </p:grpSpPr>
      <p:pic>
        <p:nvPicPr>
          <p:cNvPr id="2" name="Picture 1" descr="Shape, circle&#10;&#10;Description automatically generated">
            <a:extLst>
              <a:ext uri="{FF2B5EF4-FFF2-40B4-BE49-F238E27FC236}">
                <a16:creationId xmlns:a16="http://schemas.microsoft.com/office/drawing/2014/main" id="{F2A70540-4C23-AE59-B84E-FEFCC7C30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1517" y="190996"/>
            <a:ext cx="6568966" cy="6476008"/>
          </a:xfrm>
          <a:prstGeom prst="rect">
            <a:avLst/>
          </a:prstGeom>
        </p:spPr>
      </p:pic>
      <p:pic>
        <p:nvPicPr>
          <p:cNvPr id="3" name="Picture 2" descr="Shape, circle&#10;&#10;Description automatically generated">
            <a:extLst>
              <a:ext uri="{FF2B5EF4-FFF2-40B4-BE49-F238E27FC236}">
                <a16:creationId xmlns:a16="http://schemas.microsoft.com/office/drawing/2014/main" id="{B7A7A4D7-6209-4EB6-BFC1-C0532A331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517" y="190996"/>
            <a:ext cx="6568966" cy="6476008"/>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2EB709F0-F313-4ACD-9B78-6E337221E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10" name="Title Placeholder 1">
            <a:extLst>
              <a:ext uri="{FF2B5EF4-FFF2-40B4-BE49-F238E27FC236}">
                <a16:creationId xmlns:a16="http://schemas.microsoft.com/office/drawing/2014/main" id="{49738D20-9B78-4B54-B868-BF4F4A31026B}"/>
              </a:ext>
            </a:extLst>
          </p:cNvPr>
          <p:cNvSpPr>
            <a:spLocks noGrp="1"/>
          </p:cNvSpPr>
          <p:nvPr>
            <p:ph type="title" hasCustomPrompt="1"/>
          </p:nvPr>
        </p:nvSpPr>
        <p:spPr>
          <a:xfrm>
            <a:off x="407323" y="404813"/>
            <a:ext cx="9093293" cy="1079500"/>
          </a:xfrm>
          <a:prstGeom prst="rect">
            <a:avLst/>
          </a:prstGeom>
        </p:spPr>
        <p:txBody>
          <a:bodyPr vert="horz" lIns="91440" tIns="45720" rIns="91440" bIns="45720" rtlCol="0" anchor="t">
            <a:noAutofit/>
          </a:bodyPr>
          <a:lstStyle>
            <a:lvl1pPr>
              <a:defRPr/>
            </a:lvl1pPr>
          </a:lstStyle>
          <a:p>
            <a:r>
              <a:rPr lang="en-US" dirty="0"/>
              <a:t>Click to edit Heart bullet slide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4" y="1765004"/>
            <a:ext cx="11376690" cy="4688183"/>
          </a:xfrm>
          <a:prstGeom prst="rect">
            <a:avLst/>
          </a:prstGeom>
        </p:spPr>
        <p:txBody>
          <a:bodyPr vert="horz" lIns="91440" tIns="45720" rIns="91440" bIns="45720" rtlCol="0">
            <a:normAutofit/>
          </a:bodyPr>
          <a:lstStyle>
            <a:lvl1pPr>
              <a:defRPr/>
            </a:lvl1pPr>
          </a:lstStyle>
          <a:p>
            <a:pPr lvl="0"/>
            <a:r>
              <a:rPr lang="en-US" dirty="0"/>
              <a:t>Click to edit text. To change the background </a:t>
            </a:r>
            <a:r>
              <a:rPr lang="en-US" dirty="0" err="1"/>
              <a:t>colour</a:t>
            </a:r>
            <a:r>
              <a:rPr lang="en-US" dirty="0"/>
              <a:t>, click ‘design’ in the top ribbon, then ‘format background’ on the right. Select ‘solid fill’ and choose one of the six pastel </a:t>
            </a:r>
            <a:r>
              <a:rPr lang="en-US" dirty="0" err="1"/>
              <a:t>colours</a:t>
            </a:r>
            <a:r>
              <a:rPr lang="en-US" dirty="0"/>
              <a: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F5F22057-3E09-4A41-914C-F39ACE1A69B1}"/>
              </a:ext>
            </a:extLst>
          </p:cNvPr>
          <p:cNvSpPr txBox="1">
            <a:spLocks/>
          </p:cNvSpPr>
          <p:nvPr/>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4" name="Picture 3" descr="Text&#10;&#10;Description automatically generated with medium confidence">
            <a:extLst>
              <a:ext uri="{FF2B5EF4-FFF2-40B4-BE49-F238E27FC236}">
                <a16:creationId xmlns:a16="http://schemas.microsoft.com/office/drawing/2014/main" id="{6B752F43-035F-FA16-9690-1312790F49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5" name="Slide Number Placeholder 5">
            <a:extLst>
              <a:ext uri="{FF2B5EF4-FFF2-40B4-BE49-F238E27FC236}">
                <a16:creationId xmlns:a16="http://schemas.microsoft.com/office/drawing/2014/main" id="{9BED25A9-7A79-A53A-9076-2EF507F78BEB}"/>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69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Flower">
    <p:bg>
      <p:bgPr>
        <a:solidFill>
          <a:schemeClr val="accent3">
            <a:alpha val="35000"/>
          </a:schemeClr>
        </a:solidFill>
        <a:effectLst/>
      </p:bgPr>
    </p:bg>
    <p:spTree>
      <p:nvGrpSpPr>
        <p:cNvPr id="1" name=""/>
        <p:cNvGrpSpPr/>
        <p:nvPr/>
      </p:nvGrpSpPr>
      <p:grpSpPr>
        <a:xfrm>
          <a:off x="0" y="0"/>
          <a:ext cx="0" cy="0"/>
          <a:chOff x="0" y="0"/>
          <a:chExt cx="0" cy="0"/>
        </a:xfrm>
      </p:grpSpPr>
      <p:pic>
        <p:nvPicPr>
          <p:cNvPr id="2" name="Picture 1" descr="A white circle with a black background&#10;&#10;Description automatically generated with low confidence">
            <a:extLst>
              <a:ext uri="{FF2B5EF4-FFF2-40B4-BE49-F238E27FC236}">
                <a16:creationId xmlns:a16="http://schemas.microsoft.com/office/drawing/2014/main" id="{7C58C38D-8486-65C0-A202-67605D9A34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1517" y="249981"/>
            <a:ext cx="6568966" cy="6358038"/>
          </a:xfrm>
          <a:prstGeom prst="rect">
            <a:avLst/>
          </a:prstGeom>
        </p:spPr>
      </p:pic>
      <p:pic>
        <p:nvPicPr>
          <p:cNvPr id="3" name="Picture 2" descr="A white circle with a black background&#10;&#10;Description automatically generated with low confidence">
            <a:extLst>
              <a:ext uri="{FF2B5EF4-FFF2-40B4-BE49-F238E27FC236}">
                <a16:creationId xmlns:a16="http://schemas.microsoft.com/office/drawing/2014/main" id="{14782868-1D81-4B7F-9AEA-7C4F5F5B0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517" y="249981"/>
            <a:ext cx="6568966" cy="6358038"/>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2EB709F0-F313-4ACD-9B78-6E337221E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10" name="Title Placeholder 1">
            <a:extLst>
              <a:ext uri="{FF2B5EF4-FFF2-40B4-BE49-F238E27FC236}">
                <a16:creationId xmlns:a16="http://schemas.microsoft.com/office/drawing/2014/main" id="{49738D20-9B78-4B54-B868-BF4F4A31026B}"/>
              </a:ext>
            </a:extLst>
          </p:cNvPr>
          <p:cNvSpPr>
            <a:spLocks noGrp="1"/>
          </p:cNvSpPr>
          <p:nvPr>
            <p:ph type="title" hasCustomPrompt="1"/>
          </p:nvPr>
        </p:nvSpPr>
        <p:spPr>
          <a:xfrm>
            <a:off x="407323" y="404813"/>
            <a:ext cx="9093293" cy="1079500"/>
          </a:xfrm>
          <a:prstGeom prst="rect">
            <a:avLst/>
          </a:prstGeom>
        </p:spPr>
        <p:txBody>
          <a:bodyPr vert="horz" lIns="91440" tIns="45720" rIns="91440" bIns="45720" rtlCol="0" anchor="t">
            <a:noAutofit/>
          </a:bodyPr>
          <a:lstStyle>
            <a:lvl1pPr>
              <a:defRPr/>
            </a:lvl1pPr>
          </a:lstStyle>
          <a:p>
            <a:r>
              <a:rPr lang="en-US" dirty="0"/>
              <a:t>Click to edit flower bullet slide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4" y="1765004"/>
            <a:ext cx="11376690" cy="4688183"/>
          </a:xfrm>
          <a:prstGeom prst="rect">
            <a:avLst/>
          </a:prstGeom>
        </p:spPr>
        <p:txBody>
          <a:bodyPr vert="horz" lIns="91440" tIns="45720" rIns="91440" bIns="45720" rtlCol="0">
            <a:normAutofit/>
          </a:bodyPr>
          <a:lstStyle>
            <a:lvl1pPr>
              <a:defRPr/>
            </a:lvl1pPr>
          </a:lstStyle>
          <a:p>
            <a:pPr lvl="0"/>
            <a:r>
              <a:rPr lang="en-US" dirty="0"/>
              <a:t>Click to edit text. To change the background </a:t>
            </a:r>
            <a:r>
              <a:rPr lang="en-US" dirty="0" err="1"/>
              <a:t>colour</a:t>
            </a:r>
            <a:r>
              <a:rPr lang="en-US" dirty="0"/>
              <a:t>, click ‘design’ in the top ribbon, then ‘format background’ on the right. Select ‘solid fill’ and choose one of the six pastel </a:t>
            </a:r>
            <a:r>
              <a:rPr lang="en-US" dirty="0" err="1"/>
              <a:t>colours</a:t>
            </a:r>
            <a:r>
              <a:rPr lang="en-US" dirty="0"/>
              <a: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F5F22057-3E09-4A41-914C-F39ACE1A69B1}"/>
              </a:ext>
            </a:extLst>
          </p:cNvPr>
          <p:cNvSpPr txBox="1">
            <a:spLocks/>
          </p:cNvSpPr>
          <p:nvPr/>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4" name="Picture 3" descr="Text&#10;&#10;Description automatically generated with medium confidence">
            <a:extLst>
              <a:ext uri="{FF2B5EF4-FFF2-40B4-BE49-F238E27FC236}">
                <a16:creationId xmlns:a16="http://schemas.microsoft.com/office/drawing/2014/main" id="{42C96B93-2024-A789-6CAD-5D4679D351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5" name="Slide Number Placeholder 5">
            <a:extLst>
              <a:ext uri="{FF2B5EF4-FFF2-40B4-BE49-F238E27FC236}">
                <a16:creationId xmlns:a16="http://schemas.microsoft.com/office/drawing/2014/main" id="{8CD18DC0-5188-CAD8-B6AA-F5284B900DEB}"/>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99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Circle">
    <p:bg>
      <p:bgPr>
        <a:solidFill>
          <a:schemeClr val="accent5">
            <a:alpha val="35000"/>
          </a:schemeClr>
        </a:solidFill>
        <a:effectLst/>
      </p:bgPr>
    </p:bg>
    <p:spTree>
      <p:nvGrpSpPr>
        <p:cNvPr id="1" name=""/>
        <p:cNvGrpSpPr/>
        <p:nvPr/>
      </p:nvGrpSpPr>
      <p:grpSpPr>
        <a:xfrm>
          <a:off x="0" y="0"/>
          <a:ext cx="0" cy="0"/>
          <a:chOff x="0" y="0"/>
          <a:chExt cx="0" cy="0"/>
        </a:xfrm>
      </p:grpSpPr>
      <p:pic>
        <p:nvPicPr>
          <p:cNvPr id="2" name="Picture 1" descr="Shape, circle&#10;&#10;Description automatically generated">
            <a:extLst>
              <a:ext uri="{FF2B5EF4-FFF2-40B4-BE49-F238E27FC236}">
                <a16:creationId xmlns:a16="http://schemas.microsoft.com/office/drawing/2014/main" id="{59AC0633-27F1-ADFB-7B5E-7ED434943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3132" y="221620"/>
            <a:ext cx="6365736" cy="6365736"/>
          </a:xfrm>
          <a:prstGeom prst="rect">
            <a:avLst/>
          </a:prstGeom>
        </p:spPr>
      </p:pic>
      <p:pic>
        <p:nvPicPr>
          <p:cNvPr id="3" name="Picture 2" descr="Shape, circle&#10;&#10;Description automatically generated">
            <a:extLst>
              <a:ext uri="{FF2B5EF4-FFF2-40B4-BE49-F238E27FC236}">
                <a16:creationId xmlns:a16="http://schemas.microsoft.com/office/drawing/2014/main" id="{1B43CE15-F826-4EBF-82AE-A5F699836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132" y="221620"/>
            <a:ext cx="6365736" cy="6365736"/>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2EB709F0-F313-4ACD-9B78-6E337221E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10" name="Title Placeholder 1">
            <a:extLst>
              <a:ext uri="{FF2B5EF4-FFF2-40B4-BE49-F238E27FC236}">
                <a16:creationId xmlns:a16="http://schemas.microsoft.com/office/drawing/2014/main" id="{49738D20-9B78-4B54-B868-BF4F4A31026B}"/>
              </a:ext>
            </a:extLst>
          </p:cNvPr>
          <p:cNvSpPr>
            <a:spLocks noGrp="1"/>
          </p:cNvSpPr>
          <p:nvPr>
            <p:ph type="title" hasCustomPrompt="1"/>
          </p:nvPr>
        </p:nvSpPr>
        <p:spPr>
          <a:xfrm>
            <a:off x="407323" y="404813"/>
            <a:ext cx="9093293" cy="1079500"/>
          </a:xfrm>
          <a:prstGeom prst="rect">
            <a:avLst/>
          </a:prstGeom>
        </p:spPr>
        <p:txBody>
          <a:bodyPr vert="horz" lIns="91440" tIns="45720" rIns="91440" bIns="45720" rtlCol="0" anchor="t">
            <a:noAutofit/>
          </a:bodyPr>
          <a:lstStyle>
            <a:lvl1pPr>
              <a:defRPr/>
            </a:lvl1pPr>
          </a:lstStyle>
          <a:p>
            <a:r>
              <a:rPr lang="en-US" dirty="0"/>
              <a:t>Click to edit Circle bullet slide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4" y="1765004"/>
            <a:ext cx="11376690" cy="4688183"/>
          </a:xfrm>
          <a:prstGeom prst="rect">
            <a:avLst/>
          </a:prstGeom>
        </p:spPr>
        <p:txBody>
          <a:bodyPr vert="horz" lIns="91440" tIns="45720" rIns="91440" bIns="45720" rtlCol="0">
            <a:normAutofit/>
          </a:bodyPr>
          <a:lstStyle>
            <a:lvl1pPr>
              <a:defRPr/>
            </a:lvl1pPr>
          </a:lstStyle>
          <a:p>
            <a:pPr lvl="0"/>
            <a:r>
              <a:rPr lang="en-US" dirty="0"/>
              <a:t>Click to edit text. To change the background </a:t>
            </a:r>
            <a:r>
              <a:rPr lang="en-US" dirty="0" err="1"/>
              <a:t>colour</a:t>
            </a:r>
            <a:r>
              <a:rPr lang="en-US" dirty="0"/>
              <a:t>, click ‘design’ in the top ribbon, then ‘format background’ on the right. Select ‘solid fill’ and choose one of the six pastel </a:t>
            </a:r>
            <a:r>
              <a:rPr lang="en-US" dirty="0" err="1"/>
              <a:t>colours</a:t>
            </a:r>
            <a:r>
              <a:rPr lang="en-US" dirty="0"/>
              <a: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F5F22057-3E09-4A41-914C-F39ACE1A69B1}"/>
              </a:ext>
            </a:extLst>
          </p:cNvPr>
          <p:cNvSpPr txBox="1">
            <a:spLocks/>
          </p:cNvSpPr>
          <p:nvPr/>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4" name="Picture 3" descr="Text&#10;&#10;Description automatically generated with medium confidence">
            <a:extLst>
              <a:ext uri="{FF2B5EF4-FFF2-40B4-BE49-F238E27FC236}">
                <a16:creationId xmlns:a16="http://schemas.microsoft.com/office/drawing/2014/main" id="{D4D4A8C8-FD68-59E6-3A6B-867721E7CC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5" name="Slide Number Placeholder 5">
            <a:extLst>
              <a:ext uri="{FF2B5EF4-FFF2-40B4-BE49-F238E27FC236}">
                <a16:creationId xmlns:a16="http://schemas.microsoft.com/office/drawing/2014/main" id="{A4352820-CECD-B465-B242-1DC21E3BA101}"/>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90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Quote">
    <p:bg>
      <p:bgPr>
        <a:solidFill>
          <a:schemeClr val="accent6">
            <a:alpha val="35000"/>
          </a:schemeClr>
        </a:solidFill>
        <a:effectLst/>
      </p:bgPr>
    </p:bg>
    <p:spTree>
      <p:nvGrpSpPr>
        <p:cNvPr id="1" name=""/>
        <p:cNvGrpSpPr/>
        <p:nvPr/>
      </p:nvGrpSpPr>
      <p:grpSpPr>
        <a:xfrm>
          <a:off x="0" y="0"/>
          <a:ext cx="0" cy="0"/>
          <a:chOff x="0" y="0"/>
          <a:chExt cx="0" cy="0"/>
        </a:xfrm>
      </p:grpSpPr>
      <p:pic>
        <p:nvPicPr>
          <p:cNvPr id="2" name="Picture 1" descr="Shape, circle&#10;&#10;Description automatically generated">
            <a:extLst>
              <a:ext uri="{FF2B5EF4-FFF2-40B4-BE49-F238E27FC236}">
                <a16:creationId xmlns:a16="http://schemas.microsoft.com/office/drawing/2014/main" id="{BA6AA4E4-B204-AB0D-8813-194B7E004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3309" y="191251"/>
            <a:ext cx="7025382" cy="6475498"/>
          </a:xfrm>
          <a:prstGeom prst="rect">
            <a:avLst/>
          </a:prstGeom>
        </p:spPr>
      </p:pic>
      <p:pic>
        <p:nvPicPr>
          <p:cNvPr id="3" name="Picture 2" descr="Shape, circle&#10;&#10;Description automatically generated">
            <a:extLst>
              <a:ext uri="{FF2B5EF4-FFF2-40B4-BE49-F238E27FC236}">
                <a16:creationId xmlns:a16="http://schemas.microsoft.com/office/drawing/2014/main" id="{256D53C5-7B1E-482C-9CED-96E26AB65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309" y="191251"/>
            <a:ext cx="7025382" cy="6475498"/>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2EB709F0-F313-4ACD-9B78-6E337221E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10" name="Title Placeholder 1">
            <a:extLst>
              <a:ext uri="{FF2B5EF4-FFF2-40B4-BE49-F238E27FC236}">
                <a16:creationId xmlns:a16="http://schemas.microsoft.com/office/drawing/2014/main" id="{49738D20-9B78-4B54-B868-BF4F4A31026B}"/>
              </a:ext>
            </a:extLst>
          </p:cNvPr>
          <p:cNvSpPr>
            <a:spLocks noGrp="1"/>
          </p:cNvSpPr>
          <p:nvPr>
            <p:ph type="title" hasCustomPrompt="1"/>
          </p:nvPr>
        </p:nvSpPr>
        <p:spPr>
          <a:xfrm>
            <a:off x="407323" y="404813"/>
            <a:ext cx="9093293" cy="1079500"/>
          </a:xfrm>
          <a:prstGeom prst="rect">
            <a:avLst/>
          </a:prstGeom>
        </p:spPr>
        <p:txBody>
          <a:bodyPr vert="horz" lIns="91440" tIns="45720" rIns="91440" bIns="45720" rtlCol="0" anchor="t">
            <a:noAutofit/>
          </a:bodyPr>
          <a:lstStyle>
            <a:lvl1pPr>
              <a:defRPr/>
            </a:lvl1pPr>
          </a:lstStyle>
          <a:p>
            <a:r>
              <a:rPr lang="en-US" dirty="0"/>
              <a:t>Click to edit Quote bullet slide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4" y="1765004"/>
            <a:ext cx="11376690" cy="4688183"/>
          </a:xfrm>
          <a:prstGeom prst="rect">
            <a:avLst/>
          </a:prstGeom>
        </p:spPr>
        <p:txBody>
          <a:bodyPr vert="horz" lIns="91440" tIns="45720" rIns="91440" bIns="45720" rtlCol="0">
            <a:normAutofit/>
          </a:bodyPr>
          <a:lstStyle>
            <a:lvl1pPr>
              <a:defRPr/>
            </a:lvl1pPr>
          </a:lstStyle>
          <a:p>
            <a:pPr lvl="0"/>
            <a:r>
              <a:rPr lang="en-US" dirty="0"/>
              <a:t>Click to edit text. To change the background </a:t>
            </a:r>
            <a:r>
              <a:rPr lang="en-US" dirty="0" err="1"/>
              <a:t>colour</a:t>
            </a:r>
            <a:r>
              <a:rPr lang="en-US" dirty="0"/>
              <a:t>, click ‘design’ in the top ribbon, then ‘format background’ on the right. Select ‘solid fill’ and choose one of the six pastel </a:t>
            </a:r>
            <a:r>
              <a:rPr lang="en-US" dirty="0" err="1"/>
              <a:t>colours</a:t>
            </a:r>
            <a:r>
              <a:rPr lang="en-US" dirty="0"/>
              <a: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F5F22057-3E09-4A41-914C-F39ACE1A69B1}"/>
              </a:ext>
            </a:extLst>
          </p:cNvPr>
          <p:cNvSpPr txBox="1">
            <a:spLocks/>
          </p:cNvSpPr>
          <p:nvPr/>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4" name="Picture 3" descr="Text&#10;&#10;Description automatically generated with medium confidence">
            <a:extLst>
              <a:ext uri="{FF2B5EF4-FFF2-40B4-BE49-F238E27FC236}">
                <a16:creationId xmlns:a16="http://schemas.microsoft.com/office/drawing/2014/main" id="{CA799330-946D-0F5C-B27E-D4ACE6A2CF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5" name="Slide Number Placeholder 5">
            <a:extLst>
              <a:ext uri="{FF2B5EF4-FFF2-40B4-BE49-F238E27FC236}">
                <a16:creationId xmlns:a16="http://schemas.microsoft.com/office/drawing/2014/main" id="{77F95358-B074-B81E-CF14-82B5D7C49374}"/>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87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B65C4BDD-5E71-9BBE-E4D4-9D2092CF6A60}"/>
              </a:ext>
            </a:extLst>
          </p:cNvPr>
          <p:cNvSpPr>
            <a:spLocks noGrp="1"/>
          </p:cNvSpPr>
          <p:nvPr>
            <p:ph type="body" sz="quarter" idx="13" hasCustomPrompt="1"/>
          </p:nvPr>
        </p:nvSpPr>
        <p:spPr>
          <a:xfrm>
            <a:off x="407987" y="404813"/>
            <a:ext cx="11399700" cy="1390303"/>
          </a:xfrm>
        </p:spPr>
        <p:txBody>
          <a:bodyPr/>
          <a:lstStyle>
            <a:lvl1pPr marL="0" indent="0">
              <a:buNone/>
              <a:defRPr sz="3600">
                <a:solidFill>
                  <a:schemeClr val="bg1"/>
                </a:solidFill>
              </a:defRPr>
            </a:lvl1pPr>
          </a:lstStyle>
          <a:p>
            <a:pPr lvl="0"/>
            <a:r>
              <a:rPr lang="en-GB" dirty="0"/>
              <a:t>Click to edit section title</a:t>
            </a:r>
          </a:p>
          <a:p>
            <a:pPr lvl="0"/>
            <a:endParaRPr lang="en-GB" dirty="0"/>
          </a:p>
        </p:txBody>
      </p:sp>
    </p:spTree>
    <p:extLst>
      <p:ext uri="{BB962C8B-B14F-4D97-AF65-F5344CB8AC3E}">
        <p14:creationId xmlns:p14="http://schemas.microsoft.com/office/powerpoint/2010/main" val="4256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446F-7517-CEAA-4BCE-8DE8069835E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4957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Image 3/4 spli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49738D20-9B78-4B54-B868-BF4F4A31026B}"/>
              </a:ext>
            </a:extLst>
          </p:cNvPr>
          <p:cNvSpPr>
            <a:spLocks noGrp="1"/>
          </p:cNvSpPr>
          <p:nvPr>
            <p:ph type="title"/>
          </p:nvPr>
        </p:nvSpPr>
        <p:spPr>
          <a:xfrm>
            <a:off x="407323" y="404813"/>
            <a:ext cx="9231977" cy="1079500"/>
          </a:xfrm>
          <a:prstGeom prst="rect">
            <a:avLst/>
          </a:prstGeom>
        </p:spPr>
        <p:txBody>
          <a:bodyPr vert="horz" lIns="91440" tIns="45720" rIns="91440" bIns="45720" rtlCol="0" anchor="t">
            <a:noAutofit/>
          </a:bodyPr>
          <a:lstStyle>
            <a:lvl1pPr>
              <a:defRPr/>
            </a:lvl1pPr>
          </a:lstStyle>
          <a:p>
            <a:r>
              <a:rPr lang="en-US"/>
              <a:t>Click to edit Master title style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3" y="1778000"/>
            <a:ext cx="2591058" cy="4675187"/>
          </a:xfrm>
          <a:prstGeom prst="rect">
            <a:avLst/>
          </a:prstGeom>
        </p:spPr>
        <p:txBody>
          <a:bodyPr vert="horz" lIns="91440" tIns="45720" rIns="91440" bIns="45720" rtlCol="0">
            <a:normAutofit/>
          </a:bodyPr>
          <a:lstStyle>
            <a:lvl1pPr>
              <a:defRPr sz="2000"/>
            </a:lvl1pPr>
            <a:lvl2pPr>
              <a:defRPr sz="1800"/>
            </a:lvl2pPr>
            <a:lvl3pPr>
              <a:defRPr sz="1600"/>
            </a:lvl3pPr>
            <a:lvl4pPr>
              <a:defRPr sz="1400"/>
            </a:lvl4pPr>
            <a:lvl5pPr>
              <a:defRPr sz="1400"/>
            </a:lvl5pPr>
          </a:lstStyle>
          <a:p>
            <a:pPr lvl="0"/>
            <a:r>
              <a:rPr lang="en-US" dirty="0"/>
              <a:t>Click to edit text. To edit the position of the photo you place, right click the photo and select ‘crop’</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18FB225D-97E9-4969-8D81-77822EB088E2}"/>
              </a:ext>
            </a:extLst>
          </p:cNvPr>
          <p:cNvSpPr>
            <a:spLocks noGrp="1"/>
          </p:cNvSpPr>
          <p:nvPr>
            <p:ph type="pic" sz="quarter" idx="13" hasCustomPrompt="1"/>
          </p:nvPr>
        </p:nvSpPr>
        <p:spPr>
          <a:xfrm>
            <a:off x="3251662" y="1778000"/>
            <a:ext cx="8532351" cy="4059275"/>
          </a:xfrm>
          <a:solidFill>
            <a:srgbClr val="EDF4F6"/>
          </a:solidFill>
        </p:spPr>
        <p:txBody>
          <a:bodyPr anchor="ctr"/>
          <a:lstStyle>
            <a:lvl1pPr marL="0" indent="0" algn="ctr">
              <a:buNone/>
              <a:defRPr b="0"/>
            </a:lvl1pPr>
          </a:lstStyle>
          <a:p>
            <a:r>
              <a:rPr lang="en-GB" dirty="0"/>
              <a:t>Image/Diagram</a:t>
            </a:r>
          </a:p>
          <a:p>
            <a:r>
              <a:rPr lang="en-GB" dirty="0"/>
              <a:t>¾ width, any depth</a:t>
            </a:r>
          </a:p>
        </p:txBody>
      </p:sp>
      <p:sp>
        <p:nvSpPr>
          <p:cNvPr id="13" name="Text Placeholder 13">
            <a:extLst>
              <a:ext uri="{FF2B5EF4-FFF2-40B4-BE49-F238E27FC236}">
                <a16:creationId xmlns:a16="http://schemas.microsoft.com/office/drawing/2014/main" id="{03D627AE-2430-4B66-87A7-670C152C49BD}"/>
              </a:ext>
            </a:extLst>
          </p:cNvPr>
          <p:cNvSpPr>
            <a:spLocks noGrp="1"/>
          </p:cNvSpPr>
          <p:nvPr>
            <p:ph type="body" sz="quarter" idx="19" hasCustomPrompt="1"/>
          </p:nvPr>
        </p:nvSpPr>
        <p:spPr>
          <a:xfrm>
            <a:off x="3251662" y="5900603"/>
            <a:ext cx="8532351" cy="536303"/>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i="0"/>
            </a:lvl1pPr>
            <a:lvl2pPr marL="180000" indent="0">
              <a:lnSpc>
                <a:spcPts val="1000"/>
              </a:lnSpc>
              <a:buNone/>
              <a:defRPr sz="800"/>
            </a:lvl2pPr>
            <a:lvl3pPr marL="360000" indent="0">
              <a:lnSpc>
                <a:spcPts val="1000"/>
              </a:lnSpc>
              <a:buNone/>
              <a:defRPr sz="800"/>
            </a:lvl3pPr>
            <a:lvl4pPr marL="540000" indent="0">
              <a:lnSpc>
                <a:spcPts val="1000"/>
              </a:lnSpc>
              <a:buNone/>
              <a:defRPr sz="800"/>
            </a:lvl4pPr>
            <a:lvl5pPr marL="720000" indent="0">
              <a:lnSpc>
                <a:spcPts val="1000"/>
              </a:lnSpc>
              <a:buNone/>
              <a:defRPr sz="800"/>
            </a:lvl5pPr>
          </a:lstStyle>
          <a:p>
            <a:r>
              <a:rPr lang="en-GB" b="1" dirty="0">
                <a:effectLst/>
                <a:latin typeface="Arial" panose="020B0604020202020204" pitchFamily="34" charset="0"/>
              </a:rPr>
              <a:t>Click to caption text </a:t>
            </a:r>
          </a:p>
        </p:txBody>
      </p:sp>
      <p:sp>
        <p:nvSpPr>
          <p:cNvPr id="9" name="Slide Number Placeholder 5">
            <a:extLst>
              <a:ext uri="{FF2B5EF4-FFF2-40B4-BE49-F238E27FC236}">
                <a16:creationId xmlns:a16="http://schemas.microsoft.com/office/drawing/2014/main" id="{F80B1902-E089-45B6-8D17-030153973DA9}"/>
              </a:ext>
            </a:extLst>
          </p:cNvPr>
          <p:cNvSpPr txBox="1">
            <a:spLocks/>
          </p:cNvSpPr>
          <p:nvPr/>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2" name="Picture 1" descr="Text&#10;&#10;Description automatically generated with medium confidence">
            <a:extLst>
              <a:ext uri="{FF2B5EF4-FFF2-40B4-BE49-F238E27FC236}">
                <a16:creationId xmlns:a16="http://schemas.microsoft.com/office/drawing/2014/main" id="{71DEB1BE-39A0-9B1A-3B4D-BA8A62887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4" name="Slide Number Placeholder 5">
            <a:extLst>
              <a:ext uri="{FF2B5EF4-FFF2-40B4-BE49-F238E27FC236}">
                <a16:creationId xmlns:a16="http://schemas.microsoft.com/office/drawing/2014/main" id="{EFC3D1DC-EA38-C053-5315-0DF23764B90B}"/>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tx2"/>
                </a:solidFill>
                <a:latin typeface="Arial" panose="020B0604020202020204" pitchFamily="34" charset="0"/>
                <a:cs typeface="Arial" panose="020B0604020202020204" pitchFamily="34" charset="0"/>
              </a:rPr>
              <a:pPr/>
              <a:t>‹#›</a:t>
            </a:fld>
            <a:endParaRPr lang="en-GB" sz="1400" b="1" dirty="0">
              <a:solidFill>
                <a:schemeClr val="tx2"/>
              </a:solidFill>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A0014AC2-EEA0-8C0D-5C92-7F7610F1B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Tree>
    <p:extLst>
      <p:ext uri="{BB962C8B-B14F-4D97-AF65-F5344CB8AC3E}">
        <p14:creationId xmlns:p14="http://schemas.microsoft.com/office/powerpoint/2010/main" val="17543871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061CF-18AF-416E-94A2-61858598617C}"/>
              </a:ext>
            </a:extLst>
          </p:cNvPr>
          <p:cNvSpPr>
            <a:spLocks noGrp="1"/>
          </p:cNvSpPr>
          <p:nvPr>
            <p:ph type="title"/>
          </p:nvPr>
        </p:nvSpPr>
        <p:spPr>
          <a:xfrm>
            <a:off x="407324" y="404813"/>
            <a:ext cx="11376690" cy="1079500"/>
          </a:xfrm>
          <a:prstGeom prst="rect">
            <a:avLst/>
          </a:prstGeom>
        </p:spPr>
        <p:txBody>
          <a:bodyPr vert="horz" lIns="91440" tIns="45720" rIns="91440" bIns="45720" rtlCol="0" anchor="t">
            <a:noAutofit/>
          </a:bodyPr>
          <a:lstStyle/>
          <a:p>
            <a:r>
              <a:rPr lang="en-US" dirty="0"/>
              <a:t>Click to edit Master title</a:t>
            </a:r>
            <a:endParaRPr lang="en-GB" dirty="0"/>
          </a:p>
        </p:txBody>
      </p:sp>
      <p:sp>
        <p:nvSpPr>
          <p:cNvPr id="3" name="Text Placeholder 2">
            <a:extLst>
              <a:ext uri="{FF2B5EF4-FFF2-40B4-BE49-F238E27FC236}">
                <a16:creationId xmlns:a16="http://schemas.microsoft.com/office/drawing/2014/main" id="{4BB789DD-EBBB-4BBF-BC84-3A1F9ADCF615}"/>
              </a:ext>
            </a:extLst>
          </p:cNvPr>
          <p:cNvSpPr>
            <a:spLocks noGrp="1"/>
          </p:cNvSpPr>
          <p:nvPr>
            <p:ph type="body" idx="1"/>
          </p:nvPr>
        </p:nvSpPr>
        <p:spPr>
          <a:xfrm>
            <a:off x="407324" y="1765004"/>
            <a:ext cx="11376690" cy="46881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021857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22" r:id="rId7"/>
    <p:sldLayoutId id="2147483718" r:id="rId8"/>
    <p:sldLayoutId id="2147483711" r:id="rId9"/>
    <p:sldLayoutId id="2147483712" r:id="rId10"/>
    <p:sldLayoutId id="2147483721" r:id="rId11"/>
    <p:sldLayoutId id="2147483720" r:id="rId12"/>
    <p:sldLayoutId id="2147483714" r:id="rId13"/>
    <p:sldLayoutId id="2147483715" r:id="rId14"/>
    <p:sldLayoutId id="2147483716" r:id="rId15"/>
    <p:sldLayoutId id="2147483717" r:id="rId16"/>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257">
          <p15:clr>
            <a:srgbClr val="F26B43"/>
          </p15:clr>
        </p15:guide>
        <p15:guide id="3" pos="7423">
          <p15:clr>
            <a:srgbClr val="F26B43"/>
          </p15:clr>
        </p15:guide>
        <p15:guide id="4" pos="3840">
          <p15:clr>
            <a:srgbClr val="F26B43"/>
          </p15:clr>
        </p15:guide>
        <p15:guide id="5" orient="horz" pos="2260">
          <p15:clr>
            <a:srgbClr val="F26B43"/>
          </p15:clr>
        </p15:guide>
        <p15:guide id="6" orient="horz" pos="4065">
          <p15:clr>
            <a:srgbClr val="F26B43"/>
          </p15:clr>
        </p15:guide>
        <p15:guide id="7" orient="horz" pos="93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mailto:tewv.researchanddevelopment@nhs.net"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Tewv.researchanddevelopment@nhs.net" TargetMode="External"/><Relationship Id="rId2" Type="http://schemas.openxmlformats.org/officeDocument/2006/relationships/hyperlink" Target="mailto:Tewv.researchgrantscontracts@nhs.net"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7420-87F8-A9E7-D57B-FB5AC6D03238}"/>
              </a:ext>
            </a:extLst>
          </p:cNvPr>
          <p:cNvSpPr>
            <a:spLocks noGrp="1"/>
          </p:cNvSpPr>
          <p:nvPr>
            <p:ph type="ctrTitle"/>
          </p:nvPr>
        </p:nvSpPr>
        <p:spPr/>
        <p:txBody>
          <a:bodyPr>
            <a:normAutofit fontScale="90000"/>
          </a:bodyPr>
          <a:lstStyle/>
          <a:p>
            <a:pPr algn="ctr"/>
            <a:r>
              <a:rPr lang="en-GB" dirty="0">
                <a:solidFill>
                  <a:schemeClr val="tx1"/>
                </a:solidFill>
              </a:rPr>
              <a:t>TEWV Research Capability Funding webinar</a:t>
            </a:r>
          </a:p>
        </p:txBody>
      </p:sp>
      <p:sp>
        <p:nvSpPr>
          <p:cNvPr id="3" name="Subtitle 2">
            <a:extLst>
              <a:ext uri="{FF2B5EF4-FFF2-40B4-BE49-F238E27FC236}">
                <a16:creationId xmlns:a16="http://schemas.microsoft.com/office/drawing/2014/main" id="{6AA0C2BD-100D-5255-DC02-BC67202E791E}"/>
              </a:ext>
            </a:extLst>
          </p:cNvPr>
          <p:cNvSpPr>
            <a:spLocks noGrp="1"/>
          </p:cNvSpPr>
          <p:nvPr>
            <p:ph type="subTitle" idx="1"/>
          </p:nvPr>
        </p:nvSpPr>
        <p:spPr>
          <a:xfrm>
            <a:off x="407987" y="3690657"/>
            <a:ext cx="10195357" cy="1655762"/>
          </a:xfrm>
        </p:spPr>
        <p:txBody>
          <a:bodyPr/>
          <a:lstStyle/>
          <a:p>
            <a:pPr algn="ctr"/>
            <a:endParaRPr lang="en-GB" dirty="0"/>
          </a:p>
          <a:p>
            <a:pPr algn="ctr"/>
            <a:r>
              <a:rPr lang="en-GB" dirty="0"/>
              <a:t>Tuesday 8</a:t>
            </a:r>
            <a:r>
              <a:rPr lang="en-GB" baseline="30000" dirty="0"/>
              <a:t>th</a:t>
            </a:r>
            <a:r>
              <a:rPr lang="en-GB" dirty="0"/>
              <a:t> July 2026 12-12.30pm</a:t>
            </a:r>
          </a:p>
        </p:txBody>
      </p:sp>
      <p:sp>
        <p:nvSpPr>
          <p:cNvPr id="4" name="Text Placeholder 3">
            <a:extLst>
              <a:ext uri="{FF2B5EF4-FFF2-40B4-BE49-F238E27FC236}">
                <a16:creationId xmlns:a16="http://schemas.microsoft.com/office/drawing/2014/main" id="{8B25DFEF-375B-895C-628E-FE90E6EB0AA6}"/>
              </a:ext>
            </a:extLst>
          </p:cNvPr>
          <p:cNvSpPr>
            <a:spLocks noGrp="1"/>
          </p:cNvSpPr>
          <p:nvPr>
            <p:ph type="body" sz="quarter" idx="15"/>
          </p:nvPr>
        </p:nvSpPr>
        <p:spPr/>
        <p:txBody>
          <a:bodyPr/>
          <a:lstStyle/>
          <a:p>
            <a:r>
              <a:rPr lang="en-GB" dirty="0"/>
              <a:t>TEWV Research and Development</a:t>
            </a:r>
          </a:p>
        </p:txBody>
      </p:sp>
      <p:sp>
        <p:nvSpPr>
          <p:cNvPr id="5" name="Text Placeholder 4">
            <a:extLst>
              <a:ext uri="{FF2B5EF4-FFF2-40B4-BE49-F238E27FC236}">
                <a16:creationId xmlns:a16="http://schemas.microsoft.com/office/drawing/2014/main" id="{CA808443-2AB3-E558-6DF7-CFFB94503DBA}"/>
              </a:ext>
            </a:extLst>
          </p:cNvPr>
          <p:cNvSpPr>
            <a:spLocks noGrp="1"/>
          </p:cNvSpPr>
          <p:nvPr>
            <p:ph type="body" sz="quarter" idx="16"/>
          </p:nvPr>
        </p:nvSpPr>
        <p:spPr/>
        <p:txBody>
          <a:bodyPr/>
          <a:lstStyle/>
          <a:p>
            <a:endParaRPr lang="en-GB" dirty="0"/>
          </a:p>
        </p:txBody>
      </p:sp>
      <p:sp>
        <p:nvSpPr>
          <p:cNvPr id="6" name="Text Placeholder 5">
            <a:extLst>
              <a:ext uri="{FF2B5EF4-FFF2-40B4-BE49-F238E27FC236}">
                <a16:creationId xmlns:a16="http://schemas.microsoft.com/office/drawing/2014/main" id="{AB57D10C-A2A3-A4BA-96C4-C6511CD0423B}"/>
              </a:ext>
            </a:extLst>
          </p:cNvPr>
          <p:cNvSpPr>
            <a:spLocks noGrp="1"/>
          </p:cNvSpPr>
          <p:nvPr>
            <p:ph type="body" sz="quarter" idx="19"/>
          </p:nvPr>
        </p:nvSpPr>
        <p:spPr/>
        <p:txBody>
          <a:bodyPr>
            <a:normAutofit lnSpcReduction="10000"/>
          </a:bodyPr>
          <a:lstStyle/>
          <a:p>
            <a:r>
              <a:rPr lang="en-GB" dirty="0"/>
              <a:t>Sarah Daniel	</a:t>
            </a:r>
          </a:p>
        </p:txBody>
      </p:sp>
      <p:sp>
        <p:nvSpPr>
          <p:cNvPr id="7" name="Text Placeholder 6">
            <a:extLst>
              <a:ext uri="{FF2B5EF4-FFF2-40B4-BE49-F238E27FC236}">
                <a16:creationId xmlns:a16="http://schemas.microsoft.com/office/drawing/2014/main" id="{7145DC25-8BBA-CF36-E36C-626F07E06914}"/>
              </a:ext>
            </a:extLst>
          </p:cNvPr>
          <p:cNvSpPr>
            <a:spLocks noGrp="1"/>
          </p:cNvSpPr>
          <p:nvPr>
            <p:ph type="body" sz="quarter" idx="20"/>
          </p:nvPr>
        </p:nvSpPr>
        <p:spPr/>
        <p:txBody>
          <a:bodyPr>
            <a:normAutofit lnSpcReduction="10000"/>
          </a:bodyPr>
          <a:lstStyle/>
          <a:p>
            <a:r>
              <a:rPr lang="en-GB" dirty="0"/>
              <a:t>Head of Research</a:t>
            </a:r>
          </a:p>
        </p:txBody>
      </p:sp>
      <p:sp>
        <p:nvSpPr>
          <p:cNvPr id="8" name="Text Placeholder 7">
            <a:extLst>
              <a:ext uri="{FF2B5EF4-FFF2-40B4-BE49-F238E27FC236}">
                <a16:creationId xmlns:a16="http://schemas.microsoft.com/office/drawing/2014/main" id="{22B45634-86D1-A9DB-DD37-31CB12AB9371}"/>
              </a:ext>
            </a:extLst>
          </p:cNvPr>
          <p:cNvSpPr>
            <a:spLocks noGrp="1"/>
          </p:cNvSpPr>
          <p:nvPr>
            <p:ph type="body" sz="quarter" idx="21"/>
          </p:nvPr>
        </p:nvSpPr>
        <p:spPr/>
        <p:txBody>
          <a:bodyPr>
            <a:normAutofit lnSpcReduction="10000"/>
          </a:bodyPr>
          <a:lstStyle/>
          <a:p>
            <a:r>
              <a:rPr lang="en-GB" dirty="0"/>
              <a:t>08/07/25</a:t>
            </a:r>
          </a:p>
        </p:txBody>
      </p:sp>
    </p:spTree>
    <p:extLst>
      <p:ext uri="{BB962C8B-B14F-4D97-AF65-F5344CB8AC3E}">
        <p14:creationId xmlns:p14="http://schemas.microsoft.com/office/powerpoint/2010/main" val="410661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346C-C8DC-5AB0-E7E7-53A96A6F4465}"/>
              </a:ext>
            </a:extLst>
          </p:cNvPr>
          <p:cNvSpPr>
            <a:spLocks noGrp="1"/>
          </p:cNvSpPr>
          <p:nvPr>
            <p:ph type="title"/>
          </p:nvPr>
        </p:nvSpPr>
        <p:spPr>
          <a:xfrm>
            <a:off x="1169565" y="404812"/>
            <a:ext cx="9093293" cy="1079500"/>
          </a:xfrm>
        </p:spPr>
        <p:txBody>
          <a:bodyPr/>
          <a:lstStyle/>
          <a:p>
            <a:pPr algn="ctr"/>
            <a:r>
              <a:rPr lang="en-GB" dirty="0">
                <a:solidFill>
                  <a:schemeClr val="tx1"/>
                </a:solidFill>
              </a:rPr>
              <a:t>Questions?</a:t>
            </a:r>
          </a:p>
        </p:txBody>
      </p:sp>
      <p:pic>
        <p:nvPicPr>
          <p:cNvPr id="5" name="Content Placeholder 4" descr="Question mark boxes">
            <a:extLst>
              <a:ext uri="{FF2B5EF4-FFF2-40B4-BE49-F238E27FC236}">
                <a16:creationId xmlns:a16="http://schemas.microsoft.com/office/drawing/2014/main" id="{18B4C9F4-79C4-88F4-1445-A7D4AC5B65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9143" y="1765300"/>
            <a:ext cx="8333715" cy="4687888"/>
          </a:xfrm>
        </p:spPr>
      </p:pic>
    </p:spTree>
    <p:extLst>
      <p:ext uri="{BB962C8B-B14F-4D97-AF65-F5344CB8AC3E}">
        <p14:creationId xmlns:p14="http://schemas.microsoft.com/office/powerpoint/2010/main" val="265069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7668-9F82-5A72-0E6E-8D1AC862A7B0}"/>
              </a:ext>
            </a:extLst>
          </p:cNvPr>
          <p:cNvSpPr>
            <a:spLocks noGrp="1"/>
          </p:cNvSpPr>
          <p:nvPr>
            <p:ph type="title"/>
          </p:nvPr>
        </p:nvSpPr>
        <p:spPr>
          <a:xfrm>
            <a:off x="407324" y="404813"/>
            <a:ext cx="9231976" cy="1079500"/>
          </a:xfrm>
        </p:spPr>
        <p:txBody>
          <a:bodyPr anchor="t">
            <a:normAutofit/>
          </a:bodyPr>
          <a:lstStyle/>
          <a:p>
            <a:r>
              <a:rPr lang="en-GB" dirty="0"/>
              <a:t>Agenda Overview</a:t>
            </a:r>
          </a:p>
        </p:txBody>
      </p:sp>
      <p:pic>
        <p:nvPicPr>
          <p:cNvPr id="5" name="Content Placeholder 4" descr="Pair of glasses and chart document on desk over laptop">
            <a:extLst>
              <a:ext uri="{FF2B5EF4-FFF2-40B4-BE49-F238E27FC236}">
                <a16:creationId xmlns:a16="http://schemas.microsoft.com/office/drawing/2014/main" id="{948B319C-C9B3-4E9A-9099-4EB655D187F4}"/>
              </a:ext>
            </a:extLst>
          </p:cNvPr>
          <p:cNvPicPr>
            <a:picLocks noGrp="1" noChangeAspect="1"/>
          </p:cNvPicPr>
          <p:nvPr>
            <p:ph sz="half" idx="1"/>
          </p:nvPr>
        </p:nvPicPr>
        <p:blipFill>
          <a:blip r:embed="rId2"/>
          <a:stretch>
            <a:fillRect/>
          </a:stretch>
        </p:blipFill>
        <p:spPr>
          <a:xfrm>
            <a:off x="407324" y="2128130"/>
            <a:ext cx="5612476" cy="3746327"/>
          </a:xfrm>
          <a:noFill/>
        </p:spPr>
      </p:pic>
      <p:sp>
        <p:nvSpPr>
          <p:cNvPr id="4" name="Content Placeholder 3">
            <a:extLst>
              <a:ext uri="{FF2B5EF4-FFF2-40B4-BE49-F238E27FC236}">
                <a16:creationId xmlns:a16="http://schemas.microsoft.com/office/drawing/2014/main" id="{4E63D977-0A95-FB8C-C232-A40AF0C045FA}"/>
              </a:ext>
            </a:extLst>
          </p:cNvPr>
          <p:cNvSpPr>
            <a:spLocks noGrp="1"/>
          </p:cNvSpPr>
          <p:nvPr>
            <p:ph sz="half" idx="2"/>
          </p:nvPr>
        </p:nvSpPr>
        <p:spPr>
          <a:xfrm>
            <a:off x="6172200" y="1825625"/>
            <a:ext cx="5611814" cy="4351338"/>
          </a:xfrm>
        </p:spPr>
        <p:txBody>
          <a:bodyPr>
            <a:normAutofit fontScale="92500"/>
          </a:bodyPr>
          <a:lstStyle/>
          <a:p>
            <a:r>
              <a:rPr lang="en-GB" dirty="0"/>
              <a:t>Welcome and introduction to the team</a:t>
            </a:r>
          </a:p>
          <a:p>
            <a:r>
              <a:rPr lang="en-GB" dirty="0"/>
              <a:t>Introduction to research capability funding</a:t>
            </a:r>
          </a:p>
          <a:p>
            <a:r>
              <a:rPr lang="en-GB" dirty="0"/>
              <a:t>Accessing TEWV RCF</a:t>
            </a:r>
          </a:p>
          <a:p>
            <a:r>
              <a:rPr lang="en-GB" dirty="0"/>
              <a:t>What makes a good application?</a:t>
            </a:r>
          </a:p>
          <a:p>
            <a:r>
              <a:rPr lang="en-GB" dirty="0"/>
              <a:t>Examples of previously funded RCF projects</a:t>
            </a:r>
          </a:p>
          <a:p>
            <a:r>
              <a:rPr lang="en-GB" dirty="0"/>
              <a:t>Funding Limitations and Exclusions</a:t>
            </a:r>
          </a:p>
          <a:p>
            <a:r>
              <a:rPr lang="en-GB" dirty="0"/>
              <a:t>Timelines and Support Resources</a:t>
            </a:r>
          </a:p>
          <a:p>
            <a:r>
              <a:rPr lang="en-GB" dirty="0"/>
              <a:t>Opportunity for questions</a:t>
            </a:r>
          </a:p>
        </p:txBody>
      </p:sp>
    </p:spTree>
    <p:extLst>
      <p:ext uri="{BB962C8B-B14F-4D97-AF65-F5344CB8AC3E}">
        <p14:creationId xmlns:p14="http://schemas.microsoft.com/office/powerpoint/2010/main" val="25478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alpha val="3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B4B7A-BDDD-2C0B-D0C1-7530CA34E706}"/>
              </a:ext>
            </a:extLst>
          </p:cNvPr>
          <p:cNvSpPr>
            <a:spLocks noGrp="1"/>
          </p:cNvSpPr>
          <p:nvPr>
            <p:ph type="title"/>
          </p:nvPr>
        </p:nvSpPr>
        <p:spPr/>
        <p:txBody>
          <a:bodyPr/>
          <a:lstStyle/>
          <a:p>
            <a:r>
              <a:rPr lang="en-GB" dirty="0">
                <a:solidFill>
                  <a:schemeClr val="tx1"/>
                </a:solidFill>
              </a:rPr>
              <a:t>About NIHR Research Capability Funding</a:t>
            </a:r>
          </a:p>
        </p:txBody>
      </p:sp>
      <p:sp>
        <p:nvSpPr>
          <p:cNvPr id="5" name="Content Placeholder 4">
            <a:extLst>
              <a:ext uri="{FF2B5EF4-FFF2-40B4-BE49-F238E27FC236}">
                <a16:creationId xmlns:a16="http://schemas.microsoft.com/office/drawing/2014/main" id="{995A48B5-F597-E509-4E99-8A41B456BA02}"/>
              </a:ext>
            </a:extLst>
          </p:cNvPr>
          <p:cNvSpPr>
            <a:spLocks noGrp="1"/>
          </p:cNvSpPr>
          <p:nvPr>
            <p:ph idx="1"/>
          </p:nvPr>
        </p:nvSpPr>
        <p:spPr/>
        <p:txBody>
          <a:bodyPr>
            <a:normAutofit/>
          </a:bodyPr>
          <a:lstStyle/>
          <a:p>
            <a:pPr marL="0" indent="0">
              <a:buNone/>
            </a:pPr>
            <a:r>
              <a:rPr lang="en-GB" sz="3200" b="0" i="0" dirty="0">
                <a:solidFill>
                  <a:schemeClr val="tx1"/>
                </a:solidFill>
                <a:effectLst/>
                <a:latin typeface="Arial" panose="020B0604020202020204" pitchFamily="34" charset="0"/>
              </a:rPr>
              <a:t>NIHR research capability funding (RCF) is allocated to research-active NHS organisations or NHS health care providers, to enable them to maintain research capacity and capability.</a:t>
            </a:r>
            <a:endParaRPr lang="en-GB" sz="3200" dirty="0">
              <a:solidFill>
                <a:schemeClr val="tx1"/>
              </a:solidFill>
              <a:latin typeface="Arial" panose="020B0604020202020204" pitchFamily="34" charset="0"/>
            </a:endParaRPr>
          </a:p>
        </p:txBody>
      </p:sp>
      <p:graphicFrame>
        <p:nvGraphicFramePr>
          <p:cNvPr id="8" name="Content Placeholder 3">
            <a:extLst>
              <a:ext uri="{FF2B5EF4-FFF2-40B4-BE49-F238E27FC236}">
                <a16:creationId xmlns:a16="http://schemas.microsoft.com/office/drawing/2014/main" id="{A698FDEE-8654-4D49-BE47-7CE4B73F0685}"/>
              </a:ext>
            </a:extLst>
          </p:cNvPr>
          <p:cNvGraphicFramePr>
            <a:graphicFrameLocks noGrp="1"/>
          </p:cNvGraphicFramePr>
          <p:nvPr>
            <p:ph type="pic" sz="quarter" idx="13"/>
            <p:extLst>
              <p:ext uri="{D42A27DB-BD31-4B8C-83A1-F6EECF244321}">
                <p14:modId xmlns:p14="http://schemas.microsoft.com/office/powerpoint/2010/main" val="2873709292"/>
              </p:ext>
            </p:extLst>
          </p:nvPr>
        </p:nvGraphicFramePr>
        <p:xfrm>
          <a:off x="6096000" y="1736725"/>
          <a:ext cx="5688013" cy="410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09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1B9B64-262B-1CD7-47CB-987E4E8D6769}"/>
              </a:ext>
            </a:extLst>
          </p:cNvPr>
          <p:cNvSpPr/>
          <p:nvPr/>
        </p:nvSpPr>
        <p:spPr>
          <a:xfrm>
            <a:off x="195943" y="1284514"/>
            <a:ext cx="11821886" cy="12518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FAC33F-63B2-DC72-2F5F-E3CDC77DC8F0}"/>
              </a:ext>
            </a:extLst>
          </p:cNvPr>
          <p:cNvSpPr>
            <a:spLocks noGrp="1"/>
          </p:cNvSpPr>
          <p:nvPr>
            <p:ph type="title"/>
          </p:nvPr>
        </p:nvSpPr>
        <p:spPr/>
        <p:txBody>
          <a:bodyPr/>
          <a:lstStyle/>
          <a:p>
            <a:pPr algn="ctr"/>
            <a:r>
              <a:rPr lang="en-GB" dirty="0">
                <a:solidFill>
                  <a:schemeClr val="tx1"/>
                </a:solidFill>
              </a:rPr>
              <a:t>Accessing TEWV RCF </a:t>
            </a:r>
          </a:p>
        </p:txBody>
      </p:sp>
      <p:sp>
        <p:nvSpPr>
          <p:cNvPr id="3" name="Content Placeholder 2">
            <a:extLst>
              <a:ext uri="{FF2B5EF4-FFF2-40B4-BE49-F238E27FC236}">
                <a16:creationId xmlns:a16="http://schemas.microsoft.com/office/drawing/2014/main" id="{B6F714EE-60B4-5E65-AF8A-B13D6CC6F19B}"/>
              </a:ext>
            </a:extLst>
          </p:cNvPr>
          <p:cNvSpPr>
            <a:spLocks noGrp="1"/>
          </p:cNvSpPr>
          <p:nvPr>
            <p:ph idx="1"/>
          </p:nvPr>
        </p:nvSpPr>
        <p:spPr>
          <a:xfrm>
            <a:off x="185058" y="1264262"/>
            <a:ext cx="11854542" cy="5188925"/>
          </a:xfrm>
        </p:spPr>
        <p:txBody>
          <a:bodyPr>
            <a:normAutofit lnSpcReduction="10000"/>
          </a:bodyPr>
          <a:lstStyle/>
          <a:p>
            <a:pPr marL="0" indent="0">
              <a:buNone/>
            </a:pPr>
            <a:r>
              <a:rPr lang="en-GB" dirty="0">
                <a:solidFill>
                  <a:schemeClr val="bg2"/>
                </a:solidFill>
              </a:rPr>
              <a:t>We are making available a proportion of our RCF to TEWV staff and academics who are conducting research activity with the ambition of submitting larger scale NIHR grant applications which will be sponsored by TEWV.</a:t>
            </a:r>
          </a:p>
          <a:p>
            <a:pPr algn="just">
              <a:buNone/>
            </a:pP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p>
            <a:pPr algn="just">
              <a:buNone/>
            </a:pPr>
            <a:r>
              <a:rPr lang="en-GB"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We are inviting applications in two categories:</a:t>
            </a:r>
            <a:endParaRPr lang="en-GB" dirty="0">
              <a:solidFill>
                <a:schemeClr val="tx1"/>
              </a:solidFill>
              <a:effectLst/>
              <a:latin typeface="Times New Roman" panose="02020603050405020304" pitchFamily="18" charset="0"/>
              <a:ea typeface="Times New Roman" panose="02020603050405020304" pitchFamily="18" charset="0"/>
            </a:endParaRPr>
          </a:p>
          <a:p>
            <a:pPr algn="just">
              <a:buNone/>
            </a:pPr>
            <a:r>
              <a:rPr lang="en-GB"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lang="en-GB"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Up to £5,000 for up to 12 months. These awards are for Trust clinicians or academics to focus time on earlier development work for research which could include creating a peer support research network, mentorship or intern time for clinicians wishing to become more involved in research and developing new collaborations with other researchers, or preparatory work to apply for a future research personal award.</a:t>
            </a:r>
            <a:endParaRPr lang="en-GB"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dirty="0">
                <a:solidFill>
                  <a:schemeClr val="tx1"/>
                </a:solidFill>
                <a:latin typeface="Calibri" panose="020F0502020204030204" pitchFamily="34" charset="0"/>
                <a:ea typeface="Times New Roman" panose="02020603050405020304" pitchFamily="18" charset="0"/>
              </a:rPr>
              <a:t>Maximum of</a:t>
            </a:r>
            <a:r>
              <a:rPr lang="en-GB"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£25,000 per proposal for up to 18 months. These applications are for clinician, academic and lived experience partnerships preparing research proposals to NIHR and require pilot work to inform substantial research proposals that would be sponsored by the Trust.</a:t>
            </a:r>
            <a:endParaRPr lang="en-GB" dirty="0">
              <a:solidFill>
                <a:schemeClr val="tx1"/>
              </a:solidFill>
              <a:effectLst/>
              <a:latin typeface="Times New Roman" panose="02020603050405020304" pitchFamily="18" charset="0"/>
              <a:ea typeface="Times New Roman" panose="02020603050405020304" pitchFamily="18" charset="0"/>
            </a:endParaRPr>
          </a:p>
          <a:p>
            <a:pPr marL="0" indent="0">
              <a:buNone/>
            </a:pPr>
            <a:endParaRPr lang="en-GB" b="0" dirty="0">
              <a:solidFill>
                <a:schemeClr val="tx1"/>
              </a:solidFill>
            </a:endParaRPr>
          </a:p>
        </p:txBody>
      </p:sp>
    </p:spTree>
    <p:extLst>
      <p:ext uri="{BB962C8B-B14F-4D97-AF65-F5344CB8AC3E}">
        <p14:creationId xmlns:p14="http://schemas.microsoft.com/office/powerpoint/2010/main" val="63086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2B33-CCD8-6443-E2C9-08AAB1EC5347}"/>
              </a:ext>
            </a:extLst>
          </p:cNvPr>
          <p:cNvSpPr>
            <a:spLocks noGrp="1"/>
          </p:cNvSpPr>
          <p:nvPr>
            <p:ph type="title"/>
          </p:nvPr>
        </p:nvSpPr>
        <p:spPr/>
        <p:txBody>
          <a:bodyPr/>
          <a:lstStyle/>
          <a:p>
            <a:r>
              <a:rPr lang="en-GB" dirty="0">
                <a:solidFill>
                  <a:schemeClr val="tx1"/>
                </a:solidFill>
              </a:rPr>
              <a:t>What makes a good application?</a:t>
            </a:r>
          </a:p>
        </p:txBody>
      </p:sp>
      <p:sp>
        <p:nvSpPr>
          <p:cNvPr id="3" name="Content Placeholder 2">
            <a:extLst>
              <a:ext uri="{FF2B5EF4-FFF2-40B4-BE49-F238E27FC236}">
                <a16:creationId xmlns:a16="http://schemas.microsoft.com/office/drawing/2014/main" id="{2011630C-F3F5-1084-E652-A12515295B9C}"/>
              </a:ext>
            </a:extLst>
          </p:cNvPr>
          <p:cNvSpPr>
            <a:spLocks noGrp="1"/>
          </p:cNvSpPr>
          <p:nvPr>
            <p:ph idx="1"/>
          </p:nvPr>
        </p:nvSpPr>
        <p:spPr/>
        <p:txBody>
          <a:bodyPr/>
          <a:lstStyle/>
          <a:p>
            <a:r>
              <a:rPr lang="en-GB" dirty="0">
                <a:solidFill>
                  <a:schemeClr val="tx1"/>
                </a:solidFill>
              </a:rPr>
              <a:t>Impact of the application/future findings to clinical/Trust/wider priorities</a:t>
            </a:r>
          </a:p>
          <a:p>
            <a:r>
              <a:rPr lang="en-GB" dirty="0">
                <a:solidFill>
                  <a:schemeClr val="tx1"/>
                </a:solidFill>
              </a:rPr>
              <a:t>Applicant / team</a:t>
            </a:r>
          </a:p>
          <a:p>
            <a:r>
              <a:rPr lang="en-GB" dirty="0">
                <a:solidFill>
                  <a:schemeClr val="tx1"/>
                </a:solidFill>
              </a:rPr>
              <a:t>Realistic funding request for application</a:t>
            </a:r>
          </a:p>
          <a:p>
            <a:r>
              <a:rPr lang="en-GB" dirty="0">
                <a:solidFill>
                  <a:schemeClr val="tx1"/>
                </a:solidFill>
              </a:rPr>
              <a:t>Achievable project within given timeframe</a:t>
            </a:r>
          </a:p>
          <a:p>
            <a:r>
              <a:rPr lang="en-GB" dirty="0">
                <a:solidFill>
                  <a:schemeClr val="tx1"/>
                </a:solidFill>
              </a:rPr>
              <a:t>Strong co-creation / patient and public involvement plan</a:t>
            </a:r>
          </a:p>
          <a:p>
            <a:r>
              <a:rPr lang="en-GB" dirty="0">
                <a:solidFill>
                  <a:schemeClr val="tx1"/>
                </a:solidFill>
              </a:rPr>
              <a:t>Consideration of equality diversity and inclusion</a:t>
            </a:r>
          </a:p>
          <a:p>
            <a:r>
              <a:rPr lang="en-GB" dirty="0">
                <a:solidFill>
                  <a:schemeClr val="tx1"/>
                </a:solidFill>
              </a:rPr>
              <a:t>Clear future plan to progress to an NIHR application and specify if any potential funding streams have been identified. Links with Research support service</a:t>
            </a:r>
          </a:p>
        </p:txBody>
      </p:sp>
    </p:spTree>
    <p:extLst>
      <p:ext uri="{BB962C8B-B14F-4D97-AF65-F5344CB8AC3E}">
        <p14:creationId xmlns:p14="http://schemas.microsoft.com/office/powerpoint/2010/main" val="81145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4BE7-22BE-3365-B708-FCC5A2E18466}"/>
              </a:ext>
            </a:extLst>
          </p:cNvPr>
          <p:cNvSpPr>
            <a:spLocks noGrp="1"/>
          </p:cNvSpPr>
          <p:nvPr>
            <p:ph type="title"/>
          </p:nvPr>
        </p:nvSpPr>
        <p:spPr/>
        <p:txBody>
          <a:bodyPr/>
          <a:lstStyle/>
          <a:p>
            <a:pPr algn="ctr"/>
            <a:r>
              <a:rPr lang="en-GB" dirty="0">
                <a:solidFill>
                  <a:schemeClr val="tx1"/>
                </a:solidFill>
              </a:rPr>
              <a:t>Examples of previously funded RCF applications</a:t>
            </a:r>
          </a:p>
        </p:txBody>
      </p:sp>
      <p:graphicFrame>
        <p:nvGraphicFramePr>
          <p:cNvPr id="4" name="Content Placeholder 3">
            <a:extLst>
              <a:ext uri="{FF2B5EF4-FFF2-40B4-BE49-F238E27FC236}">
                <a16:creationId xmlns:a16="http://schemas.microsoft.com/office/drawing/2014/main" id="{ADD9132A-8B86-470A-FAE4-BC7B3302DFA9}"/>
              </a:ext>
            </a:extLst>
          </p:cNvPr>
          <p:cNvGraphicFramePr>
            <a:graphicFrameLocks noGrp="1"/>
          </p:cNvGraphicFramePr>
          <p:nvPr>
            <p:ph idx="1"/>
            <p:extLst>
              <p:ext uri="{D42A27DB-BD31-4B8C-83A1-F6EECF244321}">
                <p14:modId xmlns:p14="http://schemas.microsoft.com/office/powerpoint/2010/main" val="1843905319"/>
              </p:ext>
            </p:extLst>
          </p:nvPr>
        </p:nvGraphicFramePr>
        <p:xfrm>
          <a:off x="799874" y="1828800"/>
          <a:ext cx="10673669" cy="1284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9161C871-DFDB-F316-0A98-AF8A8F38F4A0}"/>
              </a:ext>
            </a:extLst>
          </p:cNvPr>
          <p:cNvGraphicFramePr/>
          <p:nvPr>
            <p:extLst>
              <p:ext uri="{D42A27DB-BD31-4B8C-83A1-F6EECF244321}">
                <p14:modId xmlns:p14="http://schemas.microsoft.com/office/powerpoint/2010/main" val="3936388131"/>
              </p:ext>
            </p:extLst>
          </p:nvPr>
        </p:nvGraphicFramePr>
        <p:xfrm>
          <a:off x="799873" y="3252789"/>
          <a:ext cx="10673669" cy="14716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a:extLst>
              <a:ext uri="{FF2B5EF4-FFF2-40B4-BE49-F238E27FC236}">
                <a16:creationId xmlns:a16="http://schemas.microsoft.com/office/drawing/2014/main" id="{218F693B-448C-5783-3A11-718AA36805E0}"/>
              </a:ext>
            </a:extLst>
          </p:cNvPr>
          <p:cNvGraphicFramePr/>
          <p:nvPr>
            <p:extLst>
              <p:ext uri="{D42A27DB-BD31-4B8C-83A1-F6EECF244321}">
                <p14:modId xmlns:p14="http://schemas.microsoft.com/office/powerpoint/2010/main" val="2235898977"/>
              </p:ext>
            </p:extLst>
          </p:nvPr>
        </p:nvGraphicFramePr>
        <p:xfrm>
          <a:off x="799873" y="4881790"/>
          <a:ext cx="10673669" cy="14716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96200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C33F-63B2-DC72-2F5F-E3CDC77DC8F0}"/>
              </a:ext>
            </a:extLst>
          </p:cNvPr>
          <p:cNvSpPr>
            <a:spLocks noGrp="1"/>
          </p:cNvSpPr>
          <p:nvPr>
            <p:ph type="title"/>
          </p:nvPr>
        </p:nvSpPr>
        <p:spPr/>
        <p:txBody>
          <a:bodyPr/>
          <a:lstStyle/>
          <a:p>
            <a:r>
              <a:rPr lang="en-GB" dirty="0">
                <a:solidFill>
                  <a:schemeClr val="accent1"/>
                </a:solidFill>
              </a:rPr>
              <a:t>What we are unable to fund</a:t>
            </a:r>
          </a:p>
        </p:txBody>
      </p:sp>
      <p:sp>
        <p:nvSpPr>
          <p:cNvPr id="3" name="TextBox 2">
            <a:extLst>
              <a:ext uri="{FF2B5EF4-FFF2-40B4-BE49-F238E27FC236}">
                <a16:creationId xmlns:a16="http://schemas.microsoft.com/office/drawing/2014/main" id="{D334F13A-A30F-9BAB-BF14-1781615BC8A3}"/>
              </a:ext>
            </a:extLst>
          </p:cNvPr>
          <p:cNvSpPr txBox="1"/>
          <p:nvPr/>
        </p:nvSpPr>
        <p:spPr>
          <a:xfrm>
            <a:off x="407323" y="1329563"/>
            <a:ext cx="10613603" cy="5528437"/>
          </a:xfrm>
          <a:prstGeom prst="rect">
            <a:avLst/>
          </a:prstGeom>
          <a:noFill/>
        </p:spPr>
        <p:txBody>
          <a:bodyPr wrap="square" rtlCol="0">
            <a:spAutoFit/>
          </a:bodyPr>
          <a:lstStyle/>
          <a:p>
            <a:pPr marL="342900" indent="-342900" rtl="0" eaLnBrk="1" fontAlgn="t" latinLnBrk="0" hangingPunct="1">
              <a:spcAft>
                <a:spcPts val="600"/>
              </a:spcAft>
              <a:buFont typeface="Arial" panose="020B0604020202020204" pitchFamily="34" charset="0"/>
              <a:buChar char="•"/>
            </a:pPr>
            <a:r>
              <a:rPr lang="en-GB" sz="2000" dirty="0">
                <a:solidFill>
                  <a:srgbClr val="005EB8"/>
                </a:solidFill>
                <a:ea typeface="Times New Roman" panose="02020603050405020304" pitchFamily="18" charset="0"/>
                <a:cs typeface="Arial" panose="020B0604020202020204" pitchFamily="34" charset="0"/>
              </a:rPr>
              <a:t>Masters or PhD costs for course fees or staff time to undertake study</a:t>
            </a:r>
            <a:endParaRPr lang="en-GB" sz="2000" i="0" u="none" strike="noStrike" kern="1200" dirty="0">
              <a:solidFill>
                <a:srgbClr val="005EB8"/>
              </a:solidFill>
              <a:effectLst/>
              <a:ea typeface="Times New Roman" panose="02020603050405020304" pitchFamily="18" charset="0"/>
              <a:cs typeface="Arial" panose="020B0604020202020204" pitchFamily="34" charset="0"/>
            </a:endParaRPr>
          </a:p>
          <a:p>
            <a:pPr marL="342900" indent="-342900" rtl="0" eaLnBrk="1" fontAlgn="t" latinLnBrk="0" hangingPunct="1">
              <a:spcAft>
                <a:spcPts val="600"/>
              </a:spcAft>
              <a:buFont typeface="Arial" panose="020B0604020202020204" pitchFamily="34" charset="0"/>
              <a:buChar char="•"/>
            </a:pPr>
            <a:r>
              <a:rPr lang="en-GB" sz="2000" i="0" u="none" strike="noStrike" kern="1200" dirty="0">
                <a:solidFill>
                  <a:srgbClr val="005EB8"/>
                </a:solidFill>
                <a:effectLst/>
                <a:ea typeface="Times New Roman" panose="02020603050405020304" pitchFamily="18" charset="0"/>
                <a:cs typeface="Arial" panose="020B0604020202020204" pitchFamily="34" charset="0"/>
              </a:rPr>
              <a:t>Costs that are already funded as research costs, NHS support costs or treatment costs including data management and research running costs</a:t>
            </a:r>
            <a:endParaRPr lang="en-GB" sz="2000" i="0" u="none" strike="noStrike" dirty="0">
              <a:effectLst/>
            </a:endParaRPr>
          </a:p>
          <a:p>
            <a:pPr marL="342900" indent="-342900" rtl="0" eaLnBrk="1" fontAlgn="t" latinLnBrk="0" hangingPunct="1">
              <a:spcAft>
                <a:spcPts val="600"/>
              </a:spcAft>
              <a:buFont typeface="Arial" panose="020B0604020202020204" pitchFamily="34" charset="0"/>
              <a:buChar char="•"/>
            </a:pPr>
            <a:r>
              <a:rPr lang="en-GB" sz="2000" i="0" u="none" strike="noStrike" kern="1200" dirty="0">
                <a:solidFill>
                  <a:srgbClr val="005EB8"/>
                </a:solidFill>
                <a:effectLst/>
                <a:ea typeface="Times New Roman" panose="02020603050405020304" pitchFamily="18" charset="0"/>
                <a:cs typeface="Arial" panose="020B0604020202020204" pitchFamily="34" charset="0"/>
              </a:rPr>
              <a:t>Developing panels for patient and public involvement in research</a:t>
            </a:r>
            <a:endParaRPr lang="en-GB" sz="2000" i="0" u="none" strike="noStrike" dirty="0">
              <a:effectLst/>
            </a:endParaRPr>
          </a:p>
          <a:p>
            <a:pPr marL="342900" indent="-342900" rtl="0" eaLnBrk="1" fontAlgn="t" latinLnBrk="0" hangingPunct="1">
              <a:spcAft>
                <a:spcPts val="600"/>
              </a:spcAft>
              <a:buFont typeface="Arial" panose="020B0604020202020204" pitchFamily="34" charset="0"/>
              <a:buChar char="•"/>
            </a:pPr>
            <a:r>
              <a:rPr lang="en-GB" sz="2000" i="0" u="none" strike="noStrike" kern="1200" dirty="0">
                <a:solidFill>
                  <a:srgbClr val="005EB8"/>
                </a:solidFill>
                <a:effectLst/>
                <a:ea typeface="Times New Roman" panose="02020603050405020304" pitchFamily="18" charset="0"/>
                <a:cs typeface="Arial" panose="020B0604020202020204" pitchFamily="34" charset="0"/>
              </a:rPr>
              <a:t>Time to write publications</a:t>
            </a:r>
            <a:endParaRPr lang="en-GB" sz="2000" i="0" u="none" strike="noStrike" dirty="0">
              <a:effectLst/>
            </a:endParaRPr>
          </a:p>
          <a:p>
            <a:pPr marL="342900" indent="-342900" rtl="0" eaLnBrk="1" fontAlgn="t" latinLnBrk="0" hangingPunct="1">
              <a:spcAft>
                <a:spcPts val="600"/>
              </a:spcAft>
              <a:buFont typeface="Arial" panose="020B0604020202020204" pitchFamily="34" charset="0"/>
              <a:buChar char="•"/>
            </a:pPr>
            <a:r>
              <a:rPr lang="en-GB" sz="2000" i="0" u="none" strike="noStrike" kern="1200" dirty="0">
                <a:solidFill>
                  <a:srgbClr val="005EB8"/>
                </a:solidFill>
                <a:effectLst/>
                <a:ea typeface="Times New Roman" panose="02020603050405020304" pitchFamily="18" charset="0"/>
                <a:cs typeface="Arial" panose="020B0604020202020204" pitchFamily="34" charset="0"/>
              </a:rPr>
              <a:t>Equipment or facilities costs, accommodation,  and consumables</a:t>
            </a:r>
            <a:endParaRPr lang="en-GB" sz="2000" i="0" u="none" strike="noStrike" dirty="0">
              <a:effectLst/>
            </a:endParaRPr>
          </a:p>
          <a:p>
            <a:pPr marL="342900" indent="-342900" rtl="0" eaLnBrk="1" fontAlgn="t" latinLnBrk="0" hangingPunct="1">
              <a:spcAft>
                <a:spcPts val="600"/>
              </a:spcAft>
              <a:buFont typeface="Arial" panose="020B0604020202020204" pitchFamily="34" charset="0"/>
              <a:buChar char="•"/>
            </a:pPr>
            <a:r>
              <a:rPr lang="en-GB" sz="2000" i="0" u="none" strike="noStrike" kern="1200" dirty="0">
                <a:solidFill>
                  <a:srgbClr val="005EB8"/>
                </a:solidFill>
                <a:effectLst/>
                <a:ea typeface="Times New Roman" panose="02020603050405020304" pitchFamily="18" charset="0"/>
                <a:cs typeface="Arial" panose="020B0604020202020204" pitchFamily="34" charset="0"/>
              </a:rPr>
              <a:t>New clinical services</a:t>
            </a:r>
            <a:endParaRPr lang="en-GB" sz="2000" i="0" u="none" strike="noStrike" dirty="0">
              <a:effectLst/>
            </a:endParaRPr>
          </a:p>
          <a:p>
            <a:pPr marL="342900" indent="-342900" rtl="0" eaLnBrk="1" fontAlgn="t" latinLnBrk="0" hangingPunct="1">
              <a:spcAft>
                <a:spcPts val="600"/>
              </a:spcAft>
              <a:buFont typeface="Arial" panose="020B0604020202020204" pitchFamily="34" charset="0"/>
              <a:buChar char="•"/>
            </a:pPr>
            <a:r>
              <a:rPr lang="en-GB" sz="2000" i="0" u="none" strike="noStrike" kern="1200" dirty="0">
                <a:solidFill>
                  <a:srgbClr val="005EB8"/>
                </a:solidFill>
                <a:effectLst/>
                <a:ea typeface="Times New Roman" panose="02020603050405020304" pitchFamily="18" charset="0"/>
                <a:cs typeface="Arial" panose="020B0604020202020204" pitchFamily="34" charset="0"/>
              </a:rPr>
              <a:t>Service evaluations or audits</a:t>
            </a:r>
          </a:p>
          <a:p>
            <a:pPr marL="342900" indent="-342900" rtl="0" eaLnBrk="1" fontAlgn="t" latinLnBrk="0" hangingPunct="1">
              <a:spcAft>
                <a:spcPts val="600"/>
              </a:spcAft>
              <a:buFont typeface="Arial" panose="020B0604020202020204" pitchFamily="34" charset="0"/>
              <a:buChar char="•"/>
            </a:pPr>
            <a:r>
              <a:rPr lang="en-GB" sz="2000" i="0" u="none" strike="noStrike" kern="1200" dirty="0">
                <a:solidFill>
                  <a:srgbClr val="005EB8"/>
                </a:solidFill>
                <a:effectLst/>
                <a:ea typeface="Times New Roman" panose="02020603050405020304" pitchFamily="18" charset="0"/>
                <a:cs typeface="Arial" panose="020B0604020202020204" pitchFamily="34" charset="0"/>
              </a:rPr>
              <a:t>Research design (permanent staff such as health economists, statisticians and methodologists) or any other person in a substantive post</a:t>
            </a:r>
            <a:endParaRPr lang="en-GB" sz="2000" i="0" u="none" strike="noStrike" dirty="0">
              <a:effectLst/>
            </a:endParaRPr>
          </a:p>
          <a:p>
            <a:pPr marL="342900" indent="-342900" rtl="0" eaLnBrk="1" fontAlgn="t" latinLnBrk="0" hangingPunct="1">
              <a:spcAft>
                <a:spcPts val="600"/>
              </a:spcAft>
              <a:buFont typeface="Arial" panose="020B0604020202020204" pitchFamily="34" charset="0"/>
              <a:buChar char="•"/>
            </a:pPr>
            <a:r>
              <a:rPr lang="en-GB" sz="2000" i="0" u="none" strike="noStrike" kern="1200" dirty="0">
                <a:solidFill>
                  <a:srgbClr val="005EB8"/>
                </a:solidFill>
                <a:effectLst/>
                <a:ea typeface="Times New Roman" panose="02020603050405020304" pitchFamily="18" charset="0"/>
                <a:cs typeface="Arial" panose="020B0604020202020204" pitchFamily="34" charset="0"/>
              </a:rPr>
              <a:t>Researcher attendance at  training, workshops or conference</a:t>
            </a:r>
            <a:endParaRPr lang="en-GB" sz="2000" i="0" u="none" strike="noStrike" dirty="0">
              <a:effectLst/>
            </a:endParaRPr>
          </a:p>
          <a:p>
            <a:pPr marL="342900" indent="-342900" rtl="0" eaLnBrk="1" fontAlgn="t" latinLnBrk="0" hangingPunct="1">
              <a:spcAft>
                <a:spcPts val="600"/>
              </a:spcAft>
              <a:buFont typeface="Arial" panose="020B0604020202020204" pitchFamily="34" charset="0"/>
              <a:buChar char="•"/>
            </a:pPr>
            <a:r>
              <a:rPr lang="en-GB" sz="2000" i="0" u="none" strike="noStrike" kern="1200" dirty="0">
                <a:solidFill>
                  <a:srgbClr val="005EB8"/>
                </a:solidFill>
                <a:effectLst/>
                <a:ea typeface="Times New Roman" panose="02020603050405020304" pitchFamily="18" charset="0"/>
                <a:cs typeface="Arial" panose="020B0604020202020204" pitchFamily="34" charset="0"/>
              </a:rPr>
              <a:t>University overheads</a:t>
            </a:r>
            <a:endParaRPr lang="en-GB" sz="2000" i="0" u="none" strike="noStrike" dirty="0">
              <a:effectLst/>
            </a:endParaRPr>
          </a:p>
          <a:p>
            <a:pPr marL="342900" indent="-342900" rtl="0" eaLnBrk="1" fontAlgn="t" latinLnBrk="0" hangingPunct="1">
              <a:spcAft>
                <a:spcPts val="600"/>
              </a:spcAft>
              <a:buFont typeface="Arial" panose="020B0604020202020204" pitchFamily="34" charset="0"/>
              <a:buChar char="•"/>
            </a:pPr>
            <a:r>
              <a:rPr lang="en-GB" sz="2000" i="0" u="none" strike="noStrike" kern="1200" dirty="0">
                <a:solidFill>
                  <a:srgbClr val="005EB8"/>
                </a:solidFill>
                <a:effectLst/>
                <a:ea typeface="Times New Roman" panose="02020603050405020304" pitchFamily="18" charset="0"/>
                <a:cs typeface="Arial" panose="020B0604020202020204" pitchFamily="34" charset="0"/>
              </a:rPr>
              <a:t>To resource ongoing NIHR studies</a:t>
            </a:r>
            <a:endParaRPr lang="en-GB" sz="2000" i="0" u="none" strike="noStrike" dirty="0">
              <a:effectLst/>
            </a:endParaRPr>
          </a:p>
          <a:p>
            <a:pPr marL="342900" indent="-342900" rtl="0" eaLnBrk="1" fontAlgn="t" latinLnBrk="0" hangingPunct="1">
              <a:spcAft>
                <a:spcPts val="600"/>
              </a:spcAft>
              <a:buFont typeface="Arial" panose="020B0604020202020204" pitchFamily="34" charset="0"/>
              <a:buChar char="•"/>
            </a:pPr>
            <a:r>
              <a:rPr lang="en-GB" sz="2000" i="0" u="none" strike="noStrike" kern="1200" dirty="0">
                <a:solidFill>
                  <a:srgbClr val="005EB8"/>
                </a:solidFill>
                <a:effectLst/>
                <a:ea typeface="Times New Roman" panose="02020603050405020304" pitchFamily="18" charset="0"/>
                <a:cs typeface="Arial" panose="020B0604020202020204" pitchFamily="34" charset="0"/>
              </a:rPr>
              <a:t>Own account research</a:t>
            </a:r>
            <a:endParaRPr lang="en-GB" sz="2000" i="0" u="none" strike="noStrike" dirty="0">
              <a:effectLst/>
            </a:endParaRPr>
          </a:p>
          <a:p>
            <a:pPr marL="0" algn="ctr" rtl="0" eaLnBrk="1" fontAlgn="t" latinLnBrk="0" hangingPunct="1">
              <a:lnSpc>
                <a:spcPts val="1400"/>
              </a:lnSpc>
              <a:spcAft>
                <a:spcPts val="600"/>
              </a:spcAft>
            </a:pPr>
            <a:endParaRPr lang="en-GB"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159880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2B5B-203A-F70E-A0C6-FDB489D2E668}"/>
              </a:ext>
            </a:extLst>
          </p:cNvPr>
          <p:cNvSpPr>
            <a:spLocks noGrp="1"/>
          </p:cNvSpPr>
          <p:nvPr>
            <p:ph type="title"/>
          </p:nvPr>
        </p:nvSpPr>
        <p:spPr/>
        <p:txBody>
          <a:bodyPr/>
          <a:lstStyle/>
          <a:p>
            <a:r>
              <a:rPr lang="en-GB" dirty="0">
                <a:solidFill>
                  <a:schemeClr val="tx1"/>
                </a:solidFill>
              </a:rPr>
              <a:t>Timelines and next steps</a:t>
            </a:r>
          </a:p>
        </p:txBody>
      </p:sp>
      <p:sp>
        <p:nvSpPr>
          <p:cNvPr id="3" name="Content Placeholder 2">
            <a:extLst>
              <a:ext uri="{FF2B5EF4-FFF2-40B4-BE49-F238E27FC236}">
                <a16:creationId xmlns:a16="http://schemas.microsoft.com/office/drawing/2014/main" id="{2FB80FFB-5598-EDC7-9572-936F3B644F6F}"/>
              </a:ext>
            </a:extLst>
          </p:cNvPr>
          <p:cNvSpPr>
            <a:spLocks noGrp="1"/>
          </p:cNvSpPr>
          <p:nvPr>
            <p:ph idx="1"/>
          </p:nvPr>
        </p:nvSpPr>
        <p:spPr/>
        <p:txBody>
          <a:bodyPr/>
          <a:lstStyle/>
          <a:p>
            <a:pPr>
              <a:buNone/>
            </a:pPr>
            <a:r>
              <a:rPr lang="en-GB" b="1" u="sng" dirty="0">
                <a:solidFill>
                  <a:schemeClr val="tx1"/>
                </a:solidFill>
                <a:effectLst/>
                <a:ea typeface="Calibri" panose="020F0502020204030204" pitchFamily="34" charset="0"/>
                <a:cs typeface="Arial" panose="020B0604020202020204" pitchFamily="34" charset="0"/>
              </a:rPr>
              <a:t>Timeframe:</a:t>
            </a:r>
            <a:endParaRPr lang="en-GB" dirty="0">
              <a:solidFill>
                <a:schemeClr val="tx1"/>
              </a:solidFill>
              <a:effectLst/>
              <a:ea typeface="Times New Roman" panose="02020603050405020304" pitchFamily="18" charset="0"/>
            </a:endParaRPr>
          </a:p>
          <a:p>
            <a:pPr>
              <a:buNone/>
            </a:pPr>
            <a:r>
              <a:rPr lang="en-GB" b="1" u="none" strike="noStrike" dirty="0">
                <a:solidFill>
                  <a:schemeClr val="tx1"/>
                </a:solidFill>
                <a:effectLst/>
                <a:ea typeface="Calibri" panose="020F0502020204030204" pitchFamily="34" charset="0"/>
                <a:cs typeface="Arial" panose="020B0604020202020204" pitchFamily="34" charset="0"/>
              </a:rPr>
              <a:t> </a:t>
            </a:r>
            <a:endParaRPr lang="en-GB" dirty="0">
              <a:solidFill>
                <a:schemeClr val="tx1"/>
              </a:solidFill>
              <a:effectLst/>
              <a:ea typeface="Times New Roman" panose="02020603050405020304" pitchFamily="18" charset="0"/>
            </a:endParaRPr>
          </a:p>
          <a:p>
            <a:pPr marL="342900" lvl="0" indent="-342900">
              <a:buFont typeface="Symbol" panose="05050102010706020507" pitchFamily="18" charset="2"/>
              <a:buChar char=""/>
            </a:pPr>
            <a:r>
              <a:rPr lang="en-GB" dirty="0">
                <a:solidFill>
                  <a:schemeClr val="tx1"/>
                </a:solidFill>
                <a:effectLst/>
                <a:ea typeface="Calibri" panose="020F0502020204030204" pitchFamily="34" charset="0"/>
                <a:cs typeface="Arial" panose="020B0604020202020204" pitchFamily="34" charset="0"/>
              </a:rPr>
              <a:t>Application deadline:	18</a:t>
            </a:r>
            <a:r>
              <a:rPr lang="en-GB" baseline="30000" dirty="0">
                <a:solidFill>
                  <a:schemeClr val="tx1"/>
                </a:solidFill>
                <a:effectLst/>
                <a:ea typeface="Calibri" panose="020F0502020204030204" pitchFamily="34" charset="0"/>
                <a:cs typeface="Arial" panose="020B0604020202020204" pitchFamily="34" charset="0"/>
              </a:rPr>
              <a:t>th</a:t>
            </a:r>
            <a:r>
              <a:rPr lang="en-GB" dirty="0">
                <a:solidFill>
                  <a:schemeClr val="tx1"/>
                </a:solidFill>
                <a:effectLst/>
                <a:ea typeface="Calibri" panose="020F0502020204030204" pitchFamily="34" charset="0"/>
                <a:cs typeface="Arial" panose="020B0604020202020204" pitchFamily="34" charset="0"/>
              </a:rPr>
              <a:t> July 2025</a:t>
            </a:r>
            <a:endParaRPr lang="en-GB" dirty="0">
              <a:solidFill>
                <a:schemeClr val="tx1"/>
              </a:solidFill>
              <a:effectLst/>
              <a:ea typeface="Times New Roman" panose="02020603050405020304" pitchFamily="18" charset="0"/>
            </a:endParaRPr>
          </a:p>
          <a:p>
            <a:pPr marL="342900" lvl="0" indent="-342900">
              <a:buFont typeface="Symbol" panose="05050102010706020507" pitchFamily="18" charset="2"/>
              <a:buChar char=""/>
            </a:pPr>
            <a:r>
              <a:rPr lang="en-GB" dirty="0">
                <a:solidFill>
                  <a:schemeClr val="tx1"/>
                </a:solidFill>
                <a:effectLst/>
                <a:ea typeface="Calibri" panose="020F0502020204030204" pitchFamily="34" charset="0"/>
                <a:cs typeface="Arial" panose="020B0604020202020204" pitchFamily="34" charset="0"/>
              </a:rPr>
              <a:t>Review by award panel: 24</a:t>
            </a:r>
            <a:r>
              <a:rPr lang="en-GB" baseline="30000" dirty="0">
                <a:solidFill>
                  <a:schemeClr val="tx1"/>
                </a:solidFill>
                <a:effectLst/>
                <a:ea typeface="Calibri" panose="020F0502020204030204" pitchFamily="34" charset="0"/>
                <a:cs typeface="Arial" panose="020B0604020202020204" pitchFamily="34" charset="0"/>
              </a:rPr>
              <a:t>th</a:t>
            </a:r>
            <a:r>
              <a:rPr lang="en-GB" dirty="0">
                <a:solidFill>
                  <a:schemeClr val="tx1"/>
                </a:solidFill>
                <a:effectLst/>
                <a:ea typeface="Calibri" panose="020F0502020204030204" pitchFamily="34" charset="0"/>
                <a:cs typeface="Arial" panose="020B0604020202020204" pitchFamily="34" charset="0"/>
              </a:rPr>
              <a:t> July 2025</a:t>
            </a:r>
            <a:endParaRPr lang="en-GB" dirty="0">
              <a:solidFill>
                <a:schemeClr val="tx1"/>
              </a:solidFill>
              <a:effectLst/>
              <a:ea typeface="Times New Roman" panose="02020603050405020304" pitchFamily="18" charset="0"/>
            </a:endParaRPr>
          </a:p>
          <a:p>
            <a:pPr marL="342900" lvl="0" indent="-342900">
              <a:buFont typeface="Symbol" panose="05050102010706020507" pitchFamily="18" charset="2"/>
              <a:buChar char=""/>
            </a:pPr>
            <a:r>
              <a:rPr lang="en-GB" dirty="0">
                <a:solidFill>
                  <a:schemeClr val="tx1"/>
                </a:solidFill>
                <a:effectLst/>
                <a:ea typeface="Calibri" panose="020F0502020204030204" pitchFamily="34" charset="0"/>
                <a:cs typeface="Arial" panose="020B0604020202020204" pitchFamily="34" charset="0"/>
              </a:rPr>
              <a:t>Award notifications: 4</a:t>
            </a:r>
            <a:r>
              <a:rPr lang="en-GB" baseline="30000" dirty="0">
                <a:solidFill>
                  <a:schemeClr val="tx1"/>
                </a:solidFill>
                <a:effectLst/>
                <a:ea typeface="Calibri" panose="020F0502020204030204" pitchFamily="34" charset="0"/>
                <a:cs typeface="Arial" panose="020B0604020202020204" pitchFamily="34" charset="0"/>
              </a:rPr>
              <a:t>th</a:t>
            </a:r>
            <a:r>
              <a:rPr lang="en-GB" dirty="0">
                <a:solidFill>
                  <a:schemeClr val="tx1"/>
                </a:solidFill>
                <a:effectLst/>
                <a:ea typeface="Calibri" panose="020F0502020204030204" pitchFamily="34" charset="0"/>
                <a:cs typeface="Arial" panose="020B0604020202020204" pitchFamily="34" charset="0"/>
              </a:rPr>
              <a:t> August 2025</a:t>
            </a:r>
            <a:endParaRPr lang="en-GB" dirty="0">
              <a:solidFill>
                <a:schemeClr val="tx1"/>
              </a:solidFill>
              <a:effectLst/>
              <a:ea typeface="Times New Roman" panose="02020603050405020304" pitchFamily="18" charset="0"/>
            </a:endParaRPr>
          </a:p>
          <a:p>
            <a:pPr marL="342900" lvl="0" indent="-342900">
              <a:buFont typeface="Symbol" panose="05050102010706020507" pitchFamily="18" charset="2"/>
              <a:buChar char=""/>
            </a:pPr>
            <a:r>
              <a:rPr lang="en-GB" dirty="0">
                <a:solidFill>
                  <a:schemeClr val="tx1"/>
                </a:solidFill>
                <a:effectLst/>
                <a:ea typeface="Calibri" panose="020F0502020204030204" pitchFamily="34" charset="0"/>
                <a:cs typeface="Arial" panose="020B0604020202020204" pitchFamily="34" charset="0"/>
              </a:rPr>
              <a:t>Award start date from 1</a:t>
            </a:r>
            <a:r>
              <a:rPr lang="en-GB" baseline="30000" dirty="0">
                <a:solidFill>
                  <a:schemeClr val="tx1"/>
                </a:solidFill>
                <a:effectLst/>
                <a:ea typeface="Calibri" panose="020F0502020204030204" pitchFamily="34" charset="0"/>
                <a:cs typeface="Arial" panose="020B0604020202020204" pitchFamily="34" charset="0"/>
              </a:rPr>
              <a:t>st</a:t>
            </a:r>
            <a:r>
              <a:rPr lang="en-GB" dirty="0">
                <a:solidFill>
                  <a:schemeClr val="tx1"/>
                </a:solidFill>
                <a:effectLst/>
                <a:ea typeface="Calibri" panose="020F0502020204030204" pitchFamily="34" charset="0"/>
                <a:cs typeface="Arial" panose="020B0604020202020204" pitchFamily="34" charset="0"/>
              </a:rPr>
              <a:t> Sept 2025 </a:t>
            </a:r>
            <a:endParaRPr lang="en-GB" dirty="0">
              <a:solidFill>
                <a:schemeClr val="tx1"/>
              </a:solidFill>
              <a:effectLst/>
              <a:ea typeface="Times New Roman" panose="02020603050405020304" pitchFamily="18" charset="0"/>
            </a:endParaRPr>
          </a:p>
          <a:p>
            <a:pPr algn="just">
              <a:buNone/>
            </a:pPr>
            <a:r>
              <a:rPr lang="en-GB"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Times New Roman" panose="02020603050405020304" pitchFamily="18" charset="0"/>
              <a:ea typeface="Times New Roman" panose="02020603050405020304" pitchFamily="18" charset="0"/>
            </a:endParaRPr>
          </a:p>
          <a:p>
            <a:r>
              <a:rPr lang="en-GB" sz="3600" dirty="0">
                <a:effectLst/>
                <a:latin typeface="Calibri" panose="020F0502020204030204" pitchFamily="34" charset="0"/>
                <a:ea typeface="Times New Roman" panose="02020603050405020304" pitchFamily="18" charset="0"/>
                <a:cs typeface="Arial" panose="020B0604020202020204" pitchFamily="34" charset="0"/>
              </a:rPr>
              <a:t>All questions and applications should be submitted to </a:t>
            </a:r>
            <a:r>
              <a:rPr lang="en-GB" sz="3600" i="1"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2"/>
              </a:rPr>
              <a:t>tewv.researchanddevelopment@nhs.net</a:t>
            </a:r>
            <a:endParaRPr lang="en-GB" sz="36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9318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AE52-6221-25EE-F1F9-0C58D5D5B2B4}"/>
              </a:ext>
            </a:extLst>
          </p:cNvPr>
          <p:cNvSpPr>
            <a:spLocks noGrp="1"/>
          </p:cNvSpPr>
          <p:nvPr>
            <p:ph type="title"/>
          </p:nvPr>
        </p:nvSpPr>
        <p:spPr/>
        <p:txBody>
          <a:bodyPr/>
          <a:lstStyle/>
          <a:p>
            <a:r>
              <a:rPr lang="en-GB" dirty="0"/>
              <a:t>Available support for your application</a:t>
            </a:r>
          </a:p>
        </p:txBody>
      </p:sp>
      <p:sp>
        <p:nvSpPr>
          <p:cNvPr id="3" name="Content Placeholder 2">
            <a:extLst>
              <a:ext uri="{FF2B5EF4-FFF2-40B4-BE49-F238E27FC236}">
                <a16:creationId xmlns:a16="http://schemas.microsoft.com/office/drawing/2014/main" id="{49883B78-CD29-7258-5195-624DF30B1D4B}"/>
              </a:ext>
            </a:extLst>
          </p:cNvPr>
          <p:cNvSpPr>
            <a:spLocks noGrp="1"/>
          </p:cNvSpPr>
          <p:nvPr>
            <p:ph idx="1"/>
          </p:nvPr>
        </p:nvSpPr>
        <p:spPr/>
        <p:txBody>
          <a:bodyPr/>
          <a:lstStyle/>
          <a:p>
            <a:pPr marL="0" indent="0">
              <a:buNone/>
            </a:pPr>
            <a:r>
              <a:rPr lang="en-GB" dirty="0"/>
              <a:t>Costing support for NHS staff time or involvement activities (please give enough time for costings to be returned)</a:t>
            </a:r>
          </a:p>
          <a:p>
            <a:pPr marL="0" indent="0">
              <a:buNone/>
            </a:pPr>
            <a:r>
              <a:rPr lang="en-GB" dirty="0">
                <a:hlinkClick r:id="rId2"/>
              </a:rPr>
              <a:t>Tewv.researchgrantscontracts@nhs.net</a:t>
            </a:r>
            <a:endParaRPr lang="en-GB" dirty="0"/>
          </a:p>
          <a:p>
            <a:pPr marL="0" indent="0">
              <a:buNone/>
            </a:pPr>
            <a:endParaRPr lang="en-GB" dirty="0"/>
          </a:p>
          <a:p>
            <a:pPr marL="0" indent="0">
              <a:buNone/>
            </a:pPr>
            <a:r>
              <a:rPr lang="en-GB" dirty="0"/>
              <a:t>Other queries</a:t>
            </a:r>
          </a:p>
          <a:p>
            <a:pPr marL="0" indent="0">
              <a:buNone/>
            </a:pPr>
            <a:r>
              <a:rPr lang="en-GB" dirty="0">
                <a:hlinkClick r:id="rId3"/>
              </a:rPr>
              <a:t>Tewv.researchanddevelopment@nhs.net</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23437497"/>
      </p:ext>
    </p:extLst>
  </p:cSld>
  <p:clrMapOvr>
    <a:masterClrMapping/>
  </p:clrMapOvr>
</p:sld>
</file>

<file path=ppt/theme/theme1.xml><?xml version="1.0" encoding="utf-8"?>
<a:theme xmlns:a="http://schemas.openxmlformats.org/drawingml/2006/main" name="TEWV PowerPoint">
  <a:themeElements>
    <a:clrScheme name="TEWV Pastels">
      <a:dk1>
        <a:srgbClr val="005EB8"/>
      </a:dk1>
      <a:lt1>
        <a:srgbClr val="FFFFFF"/>
      </a:lt1>
      <a:dk2>
        <a:srgbClr val="000000"/>
      </a:dk2>
      <a:lt2>
        <a:srgbClr val="FFFFFF"/>
      </a:lt2>
      <a:accent1>
        <a:srgbClr val="005EB8"/>
      </a:accent1>
      <a:accent2>
        <a:srgbClr val="F9C8B3"/>
      </a:accent2>
      <a:accent3>
        <a:srgbClr val="FFF9C7"/>
      </a:accent3>
      <a:accent4>
        <a:srgbClr val="D9E8C4"/>
      </a:accent4>
      <a:accent5>
        <a:srgbClr val="C3E3E1"/>
      </a:accent5>
      <a:accent6>
        <a:srgbClr val="C0B5D8"/>
      </a:accent6>
      <a:hlink>
        <a:srgbClr val="005EB8"/>
      </a:hlink>
      <a:folHlink>
        <a:srgbClr val="6F3B55"/>
      </a:folHlink>
    </a:clrScheme>
    <a:fontScheme name="TEWV brand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resentation1" id="{28875A22-873E-4F65-B0F5-865F4E4E5FB3}" vid="{174A1AFF-4054-4ECC-8FB9-B6E816843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(1)</Template>
  <TotalTime>655</TotalTime>
  <Words>711</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Symbol</vt:lpstr>
      <vt:lpstr>Times New Roman</vt:lpstr>
      <vt:lpstr>TEWV PowerPoint</vt:lpstr>
      <vt:lpstr>TEWV Research Capability Funding webinar</vt:lpstr>
      <vt:lpstr>Agenda Overview</vt:lpstr>
      <vt:lpstr>About NIHR Research Capability Funding</vt:lpstr>
      <vt:lpstr>Accessing TEWV RCF </vt:lpstr>
      <vt:lpstr>What makes a good application?</vt:lpstr>
      <vt:lpstr>Examples of previously funded RCF applications</vt:lpstr>
      <vt:lpstr>What we are unable to fund</vt:lpstr>
      <vt:lpstr>Timelines and next steps</vt:lpstr>
      <vt:lpstr>Available support for your application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Sarah (TEES, ESK AND WEAR VALLEYS NHS FOUNDATION TRUST)</dc:creator>
  <cp:lastModifiedBy>DANIEL, Sarah (TEES, ESK AND WEAR VALLEYS NHS FOUNDATION TRUST)</cp:lastModifiedBy>
  <cp:revision>10</cp:revision>
  <dcterms:created xsi:type="dcterms:W3CDTF">2025-07-06T18:30:08Z</dcterms:created>
  <dcterms:modified xsi:type="dcterms:W3CDTF">2025-07-08T09:41:21Z</dcterms:modified>
</cp:coreProperties>
</file>