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0" r:id="rId3"/>
    <p:sldId id="259" r:id="rId4"/>
    <p:sldId id="260" r:id="rId5"/>
    <p:sldId id="261" r:id="rId6"/>
    <p:sldId id="262" r:id="rId7"/>
    <p:sldId id="264" r:id="rId8"/>
    <p:sldId id="271" r:id="rId9"/>
    <p:sldId id="272" r:id="rId10"/>
    <p:sldId id="273" r:id="rId11"/>
    <p:sldId id="274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BC748-96DB-4C37-A8D6-596159610263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C8EB-8B15-4EE5-888C-889BDF2CA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143310"/>
            <a:ext cx="9144000" cy="855958"/>
          </a:xfrm>
          <a:noFill/>
        </p:spPr>
        <p:txBody>
          <a:bodyPr/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95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1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Canc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8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Mental Heal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7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Matern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8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Cardiovascu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8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Diabe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6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848"/>
          </a:xfrm>
          <a:prstGeom prst="rect">
            <a:avLst/>
          </a:prstGeom>
          <a:solidFill>
            <a:schemeClr val="tx2"/>
          </a:solidFill>
        </p:spPr>
        <p:txBody>
          <a:bodyPr vert="horz" lIns="216000" tIns="180000" rIns="216000" bIns="180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0000"/>
            <a:ext cx="9144000" cy="4525963"/>
          </a:xfrm>
          <a:prstGeom prst="rect">
            <a:avLst/>
          </a:prstGeom>
        </p:spPr>
        <p:txBody>
          <a:bodyPr vert="horz" lIns="216000" tIns="0" rIns="21600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5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url=http://www.unialliance.ac.uk/blog/tag/teesside/&amp;rct=j&amp;frm=1&amp;q=&amp;esrc=s&amp;sa=U&amp;ved=0ahUKEwiH66C9g43UAhXlLsAKHdnUCyIQwW4IFjAA&amp;usg=AFQjCNHkCOGSB9lLWiBMPokxFNRmvGJbNg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www.ntw.nhs.uk/" TargetMode="External"/><Relationship Id="rId5" Type="http://schemas.openxmlformats.org/officeDocument/2006/relationships/hyperlink" Target="http://www.tewv.nhs.uk/site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" y="1124744"/>
            <a:ext cx="889248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partnership pledges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sz="2000" dirty="0" smtClean="0">
              <a:solidFill>
                <a:schemeClr val="accent1"/>
              </a:solidFill>
            </a:endParaRPr>
          </a:p>
          <a:p>
            <a:pPr lvl="0"/>
            <a:r>
              <a:rPr lang="en-GB" sz="2000" dirty="0" smtClean="0">
                <a:solidFill>
                  <a:schemeClr val="accent1"/>
                </a:solidFill>
              </a:rPr>
              <a:t>“</a:t>
            </a:r>
            <a:r>
              <a:rPr lang="en-GB" sz="2000" dirty="0">
                <a:solidFill>
                  <a:schemeClr val="accent1"/>
                </a:solidFill>
              </a:rPr>
              <a:t>making every contact count”, not shying away from discussing the impact of weight and carry resources with me to offer </a:t>
            </a:r>
            <a:r>
              <a:rPr lang="en-GB" sz="2000" dirty="0" smtClean="0">
                <a:solidFill>
                  <a:schemeClr val="accent1"/>
                </a:solidFill>
              </a:rPr>
              <a:t>people</a:t>
            </a:r>
          </a:p>
          <a:p>
            <a:pPr marL="0" lv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pPr lvl="0"/>
            <a:r>
              <a:rPr lang="en-GB" sz="2000" dirty="0">
                <a:solidFill>
                  <a:schemeClr val="accent1"/>
                </a:solidFill>
              </a:rPr>
              <a:t>listening to service user voices and implementing their views and thoughts into service provision wherever </a:t>
            </a:r>
            <a:r>
              <a:rPr lang="en-GB" sz="2000" dirty="0" smtClean="0">
                <a:solidFill>
                  <a:schemeClr val="accent1"/>
                </a:solidFill>
              </a:rPr>
              <a:t>possible</a:t>
            </a:r>
          </a:p>
          <a:p>
            <a:pPr marL="0" lv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pPr lvl="0"/>
            <a:r>
              <a:rPr lang="en-GB" sz="2000" dirty="0">
                <a:solidFill>
                  <a:schemeClr val="accent1"/>
                </a:solidFill>
              </a:rPr>
              <a:t>offering informed choice, lifestyle coaching and listening to peoples aspirations offering guidance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pPr lvl="0"/>
            <a:r>
              <a:rPr lang="en-GB" sz="2000" dirty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encouraging those with lived experience to become involved in facilitating courses or updating </a:t>
            </a:r>
            <a:r>
              <a:rPr lang="en-GB" sz="2000" dirty="0" smtClean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procedures</a:t>
            </a:r>
          </a:p>
          <a:p>
            <a:pPr marL="0" lv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pPr lvl="0"/>
            <a:r>
              <a:rPr lang="en-GB" sz="2000" dirty="0">
                <a:solidFill>
                  <a:schemeClr val="accent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listen and speak with specific groups to improve services – Then Act!</a:t>
            </a:r>
            <a:endParaRPr lang="en-GB" sz="20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60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 production 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0000"/>
            <a:ext cx="9144000" cy="4833256"/>
          </a:xfrm>
        </p:spPr>
        <p:txBody>
          <a:bodyPr>
            <a:noAutofit/>
          </a:bodyPr>
          <a:lstStyle/>
          <a:p>
            <a:endParaRPr lang="en-GB" sz="2800" dirty="0" smtClean="0"/>
          </a:p>
          <a:p>
            <a:r>
              <a:rPr lang="en-GB" sz="2800" dirty="0" smtClean="0">
                <a:solidFill>
                  <a:schemeClr val="accent1"/>
                </a:solidFill>
              </a:rPr>
              <a:t>Engagement  from outset al at all levels of project from design of concept to implementation 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Ownership of the ambitions 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Development of “Proxys” to guide thinking on what matters and what good looks like form a service user perspective 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Recognising contributions and access to a small budget 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0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Weight Off Your Mind resources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42976" cy="4912156"/>
          </a:xfrm>
        </p:spPr>
      </p:pic>
    </p:spTree>
    <p:extLst>
      <p:ext uri="{BB962C8B-B14F-4D97-AF65-F5344CB8AC3E}">
        <p14:creationId xmlns:p14="http://schemas.microsoft.com/office/powerpoint/2010/main" val="2469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124744"/>
            <a:ext cx="8892480" cy="49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848"/>
          </a:xfrm>
        </p:spPr>
        <p:txBody>
          <a:bodyPr/>
          <a:lstStyle/>
          <a:p>
            <a:r>
              <a:rPr lang="en-GB" b="1" dirty="0" smtClean="0"/>
              <a:t>A Weight Off Your Mind – the partnership</a:t>
            </a:r>
            <a:endParaRPr lang="en-GB" b="1" dirty="0"/>
          </a:p>
        </p:txBody>
      </p:sp>
      <p:pic>
        <p:nvPicPr>
          <p:cNvPr id="2052" name="Picture 44" descr="North East  Cumbria Learning Disability Network - Larg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93000"/>
            <a:ext cx="2511695" cy="13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5" descr="YHAD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2" y="5047609"/>
            <a:ext cx="1946273" cy="17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8" y="1927164"/>
            <a:ext cx="2851388" cy="15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48" y="5937623"/>
            <a:ext cx="3577958" cy="7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Content Placeholder 5" descr="ADPH%20North%20East_logo"/>
          <p:cNvPicPr>
            <a:picLocks noGrp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6" y="2060848"/>
            <a:ext cx="1706834" cy="17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 descr="Image result for teesside university 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71902"/>
            <a:ext cx="2317922" cy="11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4171902"/>
            <a:ext cx="1796973" cy="16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 descr="Nortumberland, Tyne &amp; Wear NHS Trus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9051"/>
            <a:ext cx="3274120" cy="8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41" y="30778"/>
            <a:ext cx="2004259" cy="2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3099816" cy="615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81" y="5483314"/>
            <a:ext cx="2915816" cy="13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need for change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85714" cy="19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80176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Reviewing premature </a:t>
            </a:r>
            <a:r>
              <a:rPr lang="en-GB" sz="2800" dirty="0" smtClean="0">
                <a:solidFill>
                  <a:schemeClr val="accent1"/>
                </a:solidFill>
              </a:rPr>
              <a:t>mortality </a:t>
            </a:r>
            <a:r>
              <a:rPr lang="en-GB" sz="2800" dirty="0" smtClean="0">
                <a:solidFill>
                  <a:schemeClr val="accent1"/>
                </a:solidFill>
              </a:rPr>
              <a:t>data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Establishing health weight as a shared priority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Undertaking a l</a:t>
            </a:r>
            <a:r>
              <a:rPr lang="en-GB" sz="2800" dirty="0" smtClean="0">
                <a:solidFill>
                  <a:schemeClr val="accent1"/>
                </a:solidFill>
              </a:rPr>
              <a:t>iterature review-understanding the evidence and gaps 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Premature mortality data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6" y="900112"/>
            <a:ext cx="7229409" cy="5193183"/>
          </a:xfrm>
        </p:spPr>
      </p:pic>
    </p:spTree>
    <p:extLst>
      <p:ext uri="{BB962C8B-B14F-4D97-AF65-F5344CB8AC3E}">
        <p14:creationId xmlns:p14="http://schemas.microsoft.com/office/powerpoint/2010/main" val="14473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Premature mortality data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5" y="900112"/>
            <a:ext cx="7792330" cy="5193183"/>
          </a:xfrm>
        </p:spPr>
      </p:pic>
    </p:spTree>
    <p:extLst>
      <p:ext uri="{BB962C8B-B14F-4D97-AF65-F5344CB8AC3E}">
        <p14:creationId xmlns:p14="http://schemas.microsoft.com/office/powerpoint/2010/main" val="3816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Engaging/connecting with others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19048" cy="1914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420888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Engaging and connecting with others through co-production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Co-production principles</a:t>
            </a:r>
          </a:p>
          <a:p>
            <a:endParaRPr lang="en-GB" sz="32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What is good co-production?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Weight Off Your Mind Plan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57143" cy="20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6264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Physical health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Food and 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Improved access and opportunity for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Pharmacy/medicine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Psychological therapies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Education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Developing community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Children and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Learning disabilities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4665"/>
            <a:ext cx="9144000" cy="1102179"/>
          </a:xfrm>
        </p:spPr>
        <p:txBody>
          <a:bodyPr/>
          <a:lstStyle/>
          <a:p>
            <a:pPr algn="ctr"/>
            <a:r>
              <a:rPr lang="en-GB" dirty="0" smtClean="0"/>
              <a:t>Making Pragmatic change in multiple processes and Framing and reframing the issues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>
              <a:solidFill>
                <a:schemeClr val="accent1"/>
              </a:solidFill>
            </a:endParaRPr>
          </a:p>
          <a:p>
            <a:r>
              <a:rPr lang="en-GB" sz="2800" dirty="0" smtClean="0">
                <a:solidFill>
                  <a:schemeClr val="accent1"/>
                </a:solidFill>
              </a:rPr>
              <a:t>Understanding  the impact of language and tone 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Making time for real co-production 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Managing expectations through disruptions to the original timescales for development 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Staying focussed on what’s important 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4" t="7506" r="19799" b="58559"/>
          <a:stretch/>
        </p:blipFill>
        <p:spPr bwMode="auto">
          <a:xfrm>
            <a:off x="323528" y="636288"/>
            <a:ext cx="1639902" cy="17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5" t="60101" r="13490" b="1583"/>
          <a:stretch/>
        </p:blipFill>
        <p:spPr>
          <a:xfrm>
            <a:off x="7164288" y="572080"/>
            <a:ext cx="1729821" cy="18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9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behaviours and approaches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45212" r="86058" b="36829"/>
          <a:stretch/>
        </p:blipFill>
        <p:spPr bwMode="auto">
          <a:xfrm>
            <a:off x="971600" y="1700808"/>
            <a:ext cx="1656184" cy="127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5" t="4582" r="43259" b="73768"/>
          <a:stretch/>
        </p:blipFill>
        <p:spPr>
          <a:xfrm>
            <a:off x="3275856" y="1736812"/>
            <a:ext cx="2142578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6" t="22437" r="4641" b="55126"/>
          <a:stretch/>
        </p:blipFill>
        <p:spPr>
          <a:xfrm>
            <a:off x="6444208" y="2669569"/>
            <a:ext cx="1800200" cy="1443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0" t="55699" r="1785" b="22151"/>
          <a:stretch/>
        </p:blipFill>
        <p:spPr>
          <a:xfrm>
            <a:off x="3563888" y="4221088"/>
            <a:ext cx="1846370" cy="165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0" t="77849" r="53021" b="2285"/>
          <a:stretch/>
        </p:blipFill>
        <p:spPr>
          <a:xfrm>
            <a:off x="755576" y="3930448"/>
            <a:ext cx="1896120" cy="124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CN">
      <a:dk1>
        <a:sysClr val="windowText" lastClr="000000"/>
      </a:dk1>
      <a:lt1>
        <a:sysClr val="window" lastClr="FFFFFF"/>
      </a:lt1>
      <a:dk2>
        <a:srgbClr val="006AB4"/>
      </a:dk2>
      <a:lt2>
        <a:srgbClr val="FFFFFF"/>
      </a:lt2>
      <a:accent1>
        <a:srgbClr val="006AB4"/>
      </a:accent1>
      <a:accent2>
        <a:srgbClr val="31AC62"/>
      </a:accent2>
      <a:accent3>
        <a:srgbClr val="34BCDE"/>
      </a:accent3>
      <a:accent4>
        <a:srgbClr val="C74F98"/>
      </a:accent4>
      <a:accent5>
        <a:srgbClr val="D72223"/>
      </a:accent5>
      <a:accent6>
        <a:srgbClr val="6C4796"/>
      </a:accent6>
      <a:hlink>
        <a:srgbClr val="006AB4"/>
      </a:hlink>
      <a:folHlink>
        <a:srgbClr val="006AB4"/>
      </a:folHlink>
    </a:clrScheme>
    <a:fontScheme name="Great North Care Rec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273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A Weight Off Your Mind – the partnership</vt:lpstr>
      <vt:lpstr>Identifying need for change</vt:lpstr>
      <vt:lpstr>Premature mortality data</vt:lpstr>
      <vt:lpstr>Premature mortality data</vt:lpstr>
      <vt:lpstr>Engaging/connecting with others</vt:lpstr>
      <vt:lpstr>The Weight Off Your Mind Plan</vt:lpstr>
      <vt:lpstr>Making Pragmatic change in multiple processes and Framing and reframing the issues  </vt:lpstr>
      <vt:lpstr>Required behaviours and approaches </vt:lpstr>
      <vt:lpstr>Some partnership pledges </vt:lpstr>
      <vt:lpstr>Some co production examples </vt:lpstr>
      <vt:lpstr>A Weight Off Your Mind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IEUser</dc:creator>
  <cp:lastModifiedBy>Catherine Parker</cp:lastModifiedBy>
  <cp:revision>18</cp:revision>
  <dcterms:created xsi:type="dcterms:W3CDTF">2017-06-19T14:11:07Z</dcterms:created>
  <dcterms:modified xsi:type="dcterms:W3CDTF">2018-06-11T14:21:59Z</dcterms:modified>
</cp:coreProperties>
</file>