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3" r:id="rId5"/>
  </p:sldIdLst>
  <p:sldSz cx="42803763" cy="3027521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Nicholson" initials="RN" lastIdx="2" clrIdx="0"/>
  <p:cmAuthor id="1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386B"/>
    <a:srgbClr val="FFFFFE"/>
    <a:srgbClr val="1F376C"/>
    <a:srgbClr val="213169"/>
    <a:srgbClr val="98002E"/>
    <a:srgbClr val="DEEAF2"/>
    <a:srgbClr val="D0EBFF"/>
    <a:srgbClr val="B0B8D9"/>
    <a:srgbClr val="718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5521" autoAdjust="0"/>
    <p:restoredTop sz="98934" autoAdjust="0"/>
  </p:normalViewPr>
  <p:slideViewPr>
    <p:cSldViewPr>
      <p:cViewPr>
        <p:scale>
          <a:sx n="30" d="100"/>
          <a:sy n="30" d="100"/>
        </p:scale>
        <p:origin x="582" y="1140"/>
      </p:cViewPr>
      <p:guideLst>
        <p:guide orient="horz" pos="18639"/>
        <p:guide orient="horz" pos="2478"/>
        <p:guide pos="13912"/>
        <p:guide pos="13030"/>
        <p:guide pos="882"/>
        <p:guide pos="260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FF5A-55C3-0040-BBE2-8B364051F4E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4B28-ABED-534D-8DBB-0520B7809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47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9779C-A80F-9344-99C4-6B0FB709C62F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6125"/>
            <a:ext cx="52720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E7D6-0C8A-4245-8E21-725A6A3762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57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E7D6-0C8A-4245-8E21-725A6A3762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6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 userDrawn="1"/>
        </p:nvSpPr>
        <p:spPr bwMode="auto">
          <a:xfrm>
            <a:off x="0" y="0"/>
            <a:ext cx="42803763" cy="3027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0353733" y="29828189"/>
            <a:ext cx="2134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448A22-66EB-DB49-8CB5-8C8D53F93998}" type="datetime3">
              <a:rPr lang="en-GB" sz="1400" smtClean="0">
                <a:latin typeface="Arial" pitchFamily="34" charset="0"/>
                <a:cs typeface="Arial" pitchFamily="34" charset="0"/>
              </a:rPr>
              <a:t>5 September, 2018</a:t>
            </a:fld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0267977" y="29827238"/>
            <a:ext cx="1728192" cy="3600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0294620" y="2982723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Arial" pitchFamily="34" charset="0"/>
                <a:cs typeface="Arial" pitchFamily="34" charset="0"/>
              </a:rPr>
              <a:t>© Crown copyright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8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oster">
    <p:bg>
      <p:bgPr>
        <a:solidFill>
          <a:srgbClr val="DE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 userDrawn="1"/>
        </p:nvSpPr>
        <p:spPr bwMode="auto">
          <a:xfrm>
            <a:off x="0" y="0"/>
            <a:ext cx="42803763" cy="3027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846" y="7320"/>
            <a:ext cx="42783238" cy="49612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4640370"/>
            <a:ext cx="42803763" cy="344107"/>
            <a:chOff x="56081" y="4624018"/>
            <a:chExt cx="30275213" cy="343686"/>
          </a:xfrm>
        </p:grpSpPr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56081" y="4624018"/>
              <a:ext cx="30275213" cy="176582"/>
            </a:xfrm>
            <a:prstGeom prst="rect">
              <a:avLst/>
            </a:prstGeom>
            <a:solidFill>
              <a:srgbClr val="98002E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en-US" sz="4000" b="1" dirty="0">
                  <a:solidFill>
                    <a:srgbClr val="FFFFFF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56081" y="4791122"/>
              <a:ext cx="30275213" cy="176582"/>
            </a:xfrm>
            <a:prstGeom prst="rect">
              <a:avLst/>
            </a:prstGeom>
            <a:solidFill>
              <a:srgbClr val="00AE9E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en-US" sz="4000" b="1" dirty="0">
                  <a:solidFill>
                    <a:srgbClr val="FFFF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40437649" y="29828189"/>
            <a:ext cx="2134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448A22-66EB-DB49-8CB5-8C8D53F93998}" type="datetime3">
              <a:rPr lang="en-GB" sz="1400" smtClean="0">
                <a:latin typeface="Arial" pitchFamily="34" charset="0"/>
                <a:cs typeface="Arial" pitchFamily="34" charset="0"/>
              </a:rPr>
              <a:t>5 September, 2018</a:t>
            </a:fld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0351893" y="29827238"/>
            <a:ext cx="1728192" cy="360040"/>
          </a:xfrm>
          <a:prstGeom prst="rect">
            <a:avLst/>
          </a:prstGeom>
          <a:solidFill>
            <a:srgbClr val="E4EDF4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378536" y="2982723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Arial" pitchFamily="34" charset="0"/>
                <a:cs typeface="Arial" pitchFamily="34" charset="0"/>
              </a:rPr>
              <a:t>© Crown copyright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1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" y="0"/>
            <a:ext cx="42803763" cy="3027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ＭＳ Ｐゴシック" charset="0"/>
        </a:defRPr>
      </a:lvl2pPr>
      <a:lvl3pPr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ＭＳ Ｐゴシック" charset="0"/>
        </a:defRPr>
      </a:lvl3pPr>
      <a:lvl4pPr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ＭＳ Ｐゴシック" charset="0"/>
        </a:defRPr>
      </a:lvl4pPr>
      <a:lvl5pPr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1565275" indent="-1565275" algn="l" defTabSz="4175125" rtl="0" eaLnBrk="1" fontAlgn="base" hangingPunct="1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1" fontAlgn="base" hangingPunct="1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  <a:ea typeface="+mn-ea"/>
        </a:defRPr>
      </a:lvl2pPr>
      <a:lvl3pPr marL="5219700" indent="-1044575" algn="l" defTabSz="4175125" rtl="0" eaLnBrk="1" fontAlgn="base" hangingPunct="1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</a:defRPr>
      </a:lvl3pPr>
      <a:lvl4pPr marL="7307263" indent="-1042988" algn="l" defTabSz="4175125" rtl="0" eaLnBrk="1" fontAlgn="base" hangingPunct="1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  <a:ea typeface="+mn-ea"/>
        </a:defRPr>
      </a:lvl4pPr>
      <a:lvl5pPr marL="93964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5pPr>
      <a:lvl6pPr marL="98536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6pPr>
      <a:lvl7pPr marL="103108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7pPr>
      <a:lvl8pPr marL="107680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8pPr>
      <a:lvl9pPr marL="112252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12" Type="http://schemas.openxmlformats.org/officeDocument/2006/relationships/hyperlink" Target="http://www.health.org.uk/programmes/shine-2014/projects/supporting-health-and-promoting-exercise-shape-programme-young-people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ntw.nhs.uk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DEEAF2"/>
            </a:gs>
            <a:gs pos="85000">
              <a:srgbClr val="FFFFFE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32224142" y="12977338"/>
            <a:ext cx="9841882" cy="16891397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36757" y="21818790"/>
            <a:ext cx="8993535" cy="8049946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aspects of the plan address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health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and nutrition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access and opportunity </a:t>
            </a:r>
            <a:endParaRPr lang="en-GB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for 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Pharmacy/medicine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therapies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community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and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GB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endParaRPr lang="en-GB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63577" y="5265524"/>
            <a:ext cx="10441160" cy="16058867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5" name="Rectangle 40"/>
          <p:cNvSpPr>
            <a:spLocks noChangeArrowheads="1"/>
          </p:cNvSpPr>
          <p:nvPr/>
        </p:nvSpPr>
        <p:spPr bwMode="auto">
          <a:xfrm>
            <a:off x="11359662" y="6080528"/>
            <a:ext cx="20296292" cy="15581434"/>
          </a:xfrm>
          <a:prstGeom prst="rect">
            <a:avLst/>
          </a:prstGeom>
          <a:solidFill>
            <a:srgbClr val="FAE2B5"/>
          </a:solidFill>
          <a:ln w="9525">
            <a:solidFill>
              <a:srgbClr val="9800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5668766" y="2703110"/>
            <a:ext cx="3669910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98002E"/>
                </a:solidFill>
                <a:latin typeface="Arial" charset="0"/>
              </a:rPr>
              <a:t>Andrew Billett (PHE), Catherine Parker (PHE), </a:t>
            </a:r>
            <a:r>
              <a:rPr lang="en-US" sz="4000" b="1" dirty="0">
                <a:solidFill>
                  <a:srgbClr val="98002E"/>
                </a:solidFill>
                <a:latin typeface="Arial" charset="0"/>
              </a:rPr>
              <a:t>Craig Herron </a:t>
            </a:r>
            <a:r>
              <a:rPr lang="en-US" sz="4000" b="1" dirty="0" smtClean="0">
                <a:solidFill>
                  <a:srgbClr val="98002E"/>
                </a:solidFill>
                <a:latin typeface="Arial" charset="0"/>
              </a:rPr>
              <a:t>(NTW), Damian Robinson (NTW), Darren Hitching (TEWV), </a:t>
            </a:r>
            <a:r>
              <a:rPr lang="en-US" sz="4000" b="1" dirty="0">
                <a:solidFill>
                  <a:srgbClr val="98002E"/>
                </a:solidFill>
                <a:latin typeface="Arial" charset="0"/>
              </a:rPr>
              <a:t>Emma </a:t>
            </a:r>
            <a:r>
              <a:rPr lang="en-US" sz="4000" b="1" dirty="0" smtClean="0">
                <a:solidFill>
                  <a:srgbClr val="98002E"/>
                </a:solidFill>
                <a:latin typeface="Arial" charset="0"/>
              </a:rPr>
              <a:t>Giles (Teesside University), Gillian </a:t>
            </a:r>
            <a:r>
              <a:rPr lang="en-US" sz="4000" b="1" dirty="0">
                <a:solidFill>
                  <a:srgbClr val="98002E"/>
                </a:solidFill>
                <a:latin typeface="Arial" charset="0"/>
              </a:rPr>
              <a:t>Senior </a:t>
            </a:r>
            <a:r>
              <a:rPr lang="en-US" sz="4000" b="1" dirty="0" smtClean="0">
                <a:solidFill>
                  <a:srgbClr val="98002E"/>
                </a:solidFill>
                <a:latin typeface="Arial" charset="0"/>
              </a:rPr>
              <a:t>(NTW), Jo Smith (TEWV),  Jonathan </a:t>
            </a:r>
            <a:r>
              <a:rPr lang="en-US" sz="4000" b="1" dirty="0">
                <a:solidFill>
                  <a:srgbClr val="98002E"/>
                </a:solidFill>
                <a:latin typeface="Arial" charset="0"/>
              </a:rPr>
              <a:t>Lewney </a:t>
            </a:r>
            <a:r>
              <a:rPr lang="en-US" sz="4000" b="1" dirty="0" smtClean="0">
                <a:solidFill>
                  <a:srgbClr val="98002E"/>
                </a:solidFill>
                <a:latin typeface="Arial" charset="0"/>
              </a:rPr>
              <a:t>(PHE),  Kevin </a:t>
            </a:r>
            <a:r>
              <a:rPr lang="en-US" sz="4000" b="1" dirty="0">
                <a:solidFill>
                  <a:srgbClr val="98002E"/>
                </a:solidFill>
                <a:latin typeface="Arial" charset="0"/>
              </a:rPr>
              <a:t>Dixon </a:t>
            </a:r>
            <a:r>
              <a:rPr lang="en-US" sz="4000" b="1" dirty="0" smtClean="0">
                <a:solidFill>
                  <a:srgbClr val="98002E"/>
                </a:solidFill>
                <a:latin typeface="Arial" charset="0"/>
              </a:rPr>
              <a:t>(Teesside University), Louisa Ells (Teeside University), </a:t>
            </a:r>
            <a:r>
              <a:rPr lang="en-US" sz="4000" b="1" dirty="0">
                <a:solidFill>
                  <a:srgbClr val="98002E"/>
                </a:solidFill>
                <a:latin typeface="Arial" charset="0"/>
              </a:rPr>
              <a:t>Mish </a:t>
            </a:r>
            <a:r>
              <a:rPr lang="en-US" sz="4000" b="1" dirty="0" smtClean="0">
                <a:solidFill>
                  <a:srgbClr val="98002E"/>
                </a:solidFill>
                <a:latin typeface="Arial" charset="0"/>
              </a:rPr>
              <a:t>Lorraine (North East Together), Samantha Mulholland (NTW), Suzanne Thompson (NHS England).  </a:t>
            </a:r>
            <a:endParaRPr lang="en-US" sz="40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880233" y="5488534"/>
            <a:ext cx="10008690" cy="720080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ctr">
              <a:defRPr sz="4000" b="1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1150338" y="6491517"/>
            <a:ext cx="9954399" cy="1532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In England, 26% of men and 24% of women are obese. This may be as high as 40-52% for people with serious mental illness </a:t>
            </a:r>
            <a:r>
              <a:rPr lang="en-GB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contributing to a three  times excess mortality compared to the general population and a life expectancy 15–20 years lower </a:t>
            </a:r>
            <a:r>
              <a:rPr lang="en-GB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rate of obesity among people with a learning disability is also higher than that observed in the general population at around 28.3% </a:t>
            </a:r>
            <a:r>
              <a:rPr lang="en-GB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demonstrates that higher rates of obesity in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this population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are caused by psychosocial factors, barriers to accessing a good diet, nutrition and physical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activity, and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 effects of antipsychotic medication on metabolism and appetite </a:t>
            </a:r>
            <a:r>
              <a:rPr lang="en-GB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Despite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substantial challenges, bespoke programmes of dietary intervention and physical activity can be effective in reducing weight amongst people with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severe mental illness and/or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learning disability </a:t>
            </a:r>
            <a:r>
              <a:rPr lang="en-GB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6-10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address this inequality, service users,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 in the North East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have collaborated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to address healthy weight by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producing a weight management plan for those in contact with mental health services in the North-East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(for staff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and service users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Weight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 Your Mind”</a:t>
            </a: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plan was launched in both Trusts early in 2018 with implementation well established through local steering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groups. Early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successes have included: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Rapid Pathway Development Workshop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develop a Nutrition Clinical Link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Pathway which includes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screening and interventions for under and over nutrition in TEWV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Inpatient menus within NTW fully analysed and action plan formulated to align them with most recent standard (BDA 2017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10"/>
          <p:cNvSpPr>
            <a:spLocks noChangeArrowheads="1"/>
          </p:cNvSpPr>
          <p:nvPr/>
        </p:nvSpPr>
        <p:spPr bwMode="auto">
          <a:xfrm>
            <a:off x="11691098" y="17336438"/>
            <a:ext cx="19840540" cy="4112821"/>
          </a:xfrm>
          <a:prstGeom prst="rect">
            <a:avLst/>
          </a:prstGeom>
          <a:solidFill>
            <a:srgbClr val="A0C4DA"/>
          </a:solidFill>
          <a:ln>
            <a:noFill/>
          </a:ln>
          <a:effectLst>
            <a:outerShdw blurRad="304800" dist="139700" dir="27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auto">
          <a:xfrm>
            <a:off x="11603741" y="5488534"/>
            <a:ext cx="19879260" cy="720080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ctr">
              <a:defRPr sz="4000" b="1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84" name="Text Box 24"/>
          <p:cNvSpPr txBox="1">
            <a:spLocks noChangeArrowheads="1"/>
          </p:cNvSpPr>
          <p:nvPr/>
        </p:nvSpPr>
        <p:spPr bwMode="auto">
          <a:xfrm>
            <a:off x="467675" y="21952099"/>
            <a:ext cx="8628588" cy="630891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ctr">
              <a:defRPr sz="4000" b="1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86" name="Text Box 29"/>
          <p:cNvSpPr txBox="1">
            <a:spLocks noChangeArrowheads="1"/>
          </p:cNvSpPr>
          <p:nvPr/>
        </p:nvSpPr>
        <p:spPr bwMode="auto">
          <a:xfrm>
            <a:off x="32596857" y="12949095"/>
            <a:ext cx="9178808" cy="720080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ctr">
              <a:defRPr sz="4000" b="1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auto">
          <a:xfrm>
            <a:off x="32127351" y="15750074"/>
            <a:ext cx="964907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666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rgbClr val="131313"/>
                </a:solidFill>
                <a:latin typeface="Arial" charset="0"/>
              </a:rPr>
              <a:t>	</a:t>
            </a:r>
            <a:r>
              <a:rPr lang="en-US" dirty="0">
                <a:solidFill>
                  <a:srgbClr val="131313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131313"/>
                </a:solidFill>
                <a:latin typeface="Arial" charset="0"/>
              </a:rPr>
            </a:br>
            <a:endParaRPr lang="en-US" dirty="0">
              <a:solidFill>
                <a:srgbClr val="131313"/>
              </a:solidFill>
              <a:latin typeface="Arial" charset="0"/>
            </a:endParaRP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32385359" y="5037330"/>
            <a:ext cx="9697809" cy="7893682"/>
          </a:xfrm>
          <a:prstGeom prst="rect">
            <a:avLst/>
          </a:prstGeom>
          <a:solidFill>
            <a:srgbClr val="A0C4DA"/>
          </a:solidFill>
          <a:ln>
            <a:noFill/>
          </a:ln>
          <a:effectLst>
            <a:outerShdw blurRad="304800" dist="139700" dir="27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0" name="Picture 69" descr="PPT-poster-logo-colou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3" y="807593"/>
            <a:ext cx="3901946" cy="3456384"/>
          </a:xfrm>
          <a:prstGeom prst="rect">
            <a:avLst/>
          </a:prstGeom>
        </p:spPr>
      </p:pic>
      <p:sp>
        <p:nvSpPr>
          <p:cNvPr id="119" name="Rectangle 59"/>
          <p:cNvSpPr>
            <a:spLocks noChangeArrowheads="1"/>
          </p:cNvSpPr>
          <p:nvPr/>
        </p:nvSpPr>
        <p:spPr bwMode="auto">
          <a:xfrm rot="10800000" flipV="1">
            <a:off x="46487307" y="13164255"/>
            <a:ext cx="998756" cy="1196145"/>
          </a:xfrm>
          <a:prstGeom prst="rect">
            <a:avLst/>
          </a:prstGeom>
          <a:solidFill>
            <a:srgbClr val="C7C7C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4284822" y="629665"/>
            <a:ext cx="341566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5400" b="1" dirty="0"/>
              <a:t>Large-scale change in </a:t>
            </a:r>
            <a:r>
              <a:rPr lang="en-GB" sz="5400" b="1" dirty="0" smtClean="0"/>
              <a:t>healthy weight </a:t>
            </a:r>
            <a:r>
              <a:rPr lang="en-GB" sz="5400" b="1" dirty="0"/>
              <a:t>management amongst mental health service </a:t>
            </a:r>
            <a:r>
              <a:rPr lang="en-GB" sz="5400" b="1" dirty="0" smtClean="0"/>
              <a:t>users and staff: </a:t>
            </a:r>
            <a:r>
              <a:rPr lang="en-GB" sz="5400" b="1" dirty="0"/>
              <a:t>An example of good practice in North- East England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8223" y="17043574"/>
            <a:ext cx="9306844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GB" sz="2800" dirty="0" smtClean="0"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. </a:t>
            </a:r>
          </a:p>
          <a:p>
            <a:pPr lvl="0">
              <a:spcBef>
                <a:spcPct val="30000"/>
              </a:spcBef>
              <a:defRPr/>
            </a:pPr>
            <a:endParaRPr lang="en-GB" sz="2800" dirty="0"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01375" y="17535505"/>
            <a:ext cx="19830263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scale change methodology was employed in: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the need for change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local engagement and the assessment of the evidence and current practice;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and connecting others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service users, clinicians and leaders using principles of co-production; </a:t>
            </a: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raming and reframing the issues 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 doing so moving from a paternalistic approach to an inclusive and engaging one which empowers </a:t>
            </a:r>
            <a:r>
              <a:rPr lang="en-GB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uses and staff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skills, knowledge and environment to make healthy choices and lead by example for others;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pragmatic change in multiple processes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 stopping the publication of the report to fully take account of the above,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nderstanding 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of language and tone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managing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through disruptions to the original timescales for development </a:t>
            </a:r>
          </a:p>
          <a:p>
            <a:endParaRPr lang="en-GB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90797" y="13647322"/>
            <a:ext cx="9429743" cy="1634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NTW priorities include: </a:t>
            </a: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CQC to produce </a:t>
            </a: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restrictive practice in relation to food and drink, takeaways and portion sizes. W</a:t>
            </a: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orking 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continually towards </a:t>
            </a: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culture to support everybody to improve their health and identifying good role models amongst staff and service users.</a:t>
            </a:r>
            <a:endParaRPr lang="en-GB" sz="3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TEWV Priorities include: 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iloting 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Nutrition and BMI Clinical Link Pathway </a:t>
            </a: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months commencing in October </a:t>
            </a: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 staff 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commencing  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 A 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weight management programme was piloted and evaluated extremely positively.  Funding was secured from Middlesbrough Council to run a further pilot group at Roseberry Park Hospital in Middlesbrough commencing in </a:t>
            </a: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September.</a:t>
            </a:r>
          </a:p>
          <a:p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 priorities include: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Securing National Institute for Health Research (NIHR) funding to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examine the impact of the food environment through service user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perspectives, undertake evaluation of the impact of the plan in years 1-3  and inform the priority action for years 3-6.  Explore the potential for community pathways in supporting and </a:t>
            </a:r>
            <a:r>
              <a:rPr lang="en-GB" sz="3000" smtClean="0">
                <a:latin typeface="Arial" panose="020B0604020202020204" pitchFamily="34" charset="0"/>
                <a:cs typeface="Arial" panose="020B0604020202020204" pitchFamily="34" charset="0"/>
              </a:rPr>
              <a:t>enabling healthy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</a:p>
          <a:p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 across the North East have pledged to:</a:t>
            </a:r>
          </a:p>
          <a:p>
            <a:pPr algn="ctr"/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making every contact count”, not shying away from discussing the impact of weight and carry resources with me to offer </a:t>
            </a:r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people”</a:t>
            </a:r>
            <a:endParaRPr lang="en-GB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“listening 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to service user voices and implementing their views and thoughts into service provision wherever </a:t>
            </a:r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possible”</a:t>
            </a:r>
            <a:endParaRPr lang="en-GB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“offering 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informed choice, lifestyle coaching and listening to peoples aspirations offering </a:t>
            </a:r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guidance”</a:t>
            </a:r>
            <a:endParaRPr lang="en-GB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“encouraging 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those with lived experience to become involved in facilitating courses or updating </a:t>
            </a:r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procedures”</a:t>
            </a:r>
            <a:endParaRPr lang="en-GB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“listen 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and speak with specific groups to improve services – Then Act</a:t>
            </a:r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en-GB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857" y="5526208"/>
            <a:ext cx="9323683" cy="120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 descr="Nortumberland, Tyne &amp; Wear NHS Trust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857" y="6802048"/>
            <a:ext cx="9274815" cy="150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795" y="8446405"/>
            <a:ext cx="3601530" cy="2569732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58797" y="8446403"/>
            <a:ext cx="2717403" cy="25697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catherine.parker\AppData\Local\Microsoft\Windows\Temporary Internet Files\Content.Outlook\A634UJU1\HEE logo in JPEG format for electronic document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368" y="11257404"/>
            <a:ext cx="8867294" cy="13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NE DPH Network Logo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853" y="8322779"/>
            <a:ext cx="2568819" cy="2569733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 bwMode="auto">
          <a:xfrm>
            <a:off x="20365094" y="21728134"/>
            <a:ext cx="11233248" cy="7847784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1 </a:t>
            </a:r>
            <a:r>
              <a:rPr lang="en-GB" sz="1400" dirty="0"/>
              <a:t>HSCIC, QOF indicator MH12 2011/12 - The percentage of patients with schizophrenia, bipolar affective disorder and other psychoses who have a record of BMI in the preceding 15 months [https://indicators.hscic.gov.uk/download/IQI/Data/QOF%20MH%2012%20data.csv], accessed 23/03/2016.</a:t>
            </a:r>
          </a:p>
          <a:p>
            <a:r>
              <a:rPr lang="en-GB" sz="1400" b="1" dirty="0"/>
              <a:t> </a:t>
            </a:r>
            <a:endParaRPr lang="en-GB" sz="1400" dirty="0"/>
          </a:p>
          <a:p>
            <a:r>
              <a:rPr lang="en-GB" sz="1400" dirty="0"/>
              <a:t>2 Bradshaw, Tim, and Hilary </a:t>
            </a:r>
            <a:r>
              <a:rPr lang="en-GB" sz="1400" dirty="0" err="1"/>
              <a:t>Mairs</a:t>
            </a:r>
            <a:r>
              <a:rPr lang="en-GB" sz="1400" dirty="0"/>
              <a:t>. "Obesity and serious mental ill health: A critical review of the literature." Healthcare. Vol. 2. No. 2. Multidisciplinary Digital Publishing Institute, 2014.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3 Brown, Steve, et al. "Twenty-five year mortality of a community cohort with schizophrenia." The British journal of psychiatry 196.2 (2010): 116-121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4 </a:t>
            </a:r>
            <a:r>
              <a:rPr lang="en-GB" sz="1400" dirty="0" err="1"/>
              <a:t>Samele</a:t>
            </a:r>
            <a:r>
              <a:rPr lang="en-GB" sz="1400" dirty="0"/>
              <a:t> C, </a:t>
            </a:r>
            <a:r>
              <a:rPr lang="en-GB" sz="1400" dirty="0" err="1"/>
              <a:t>Seymor</a:t>
            </a:r>
            <a:r>
              <a:rPr lang="en-GB" sz="1400" dirty="0"/>
              <a:t> L, Morris B, Cohen A, Emerson E. A Formal Investigation into health inequalities experienced by people with learning disabilities and people with mental health problems - Area Studies Report. Report to the Disability Rights Commission (DRC): The Sainsbury Centre for Mental Health. 2006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5 Butland, Bryon, et al. "Foresight. Tackling obesities: future choices. Project report." Foresight. Tackling obesities: future choices. Project report (2007).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6 Green et al, (2015) The STRIDE weight loss and lifestyle intervention for individuals taking antipsychotic medications: a randomized trial. Am J Psychiatry. 2015 Jan;172(1):71-81. </a:t>
            </a:r>
            <a:r>
              <a:rPr lang="en-GB" sz="1400" dirty="0" err="1"/>
              <a:t>doi</a:t>
            </a:r>
            <a:r>
              <a:rPr lang="en-GB" sz="1400" dirty="0"/>
              <a:t>: 10.1176/appi.ajp.2014.14020173. </a:t>
            </a:r>
            <a:r>
              <a:rPr lang="en-GB" sz="1400" dirty="0" err="1"/>
              <a:t>Epub</a:t>
            </a:r>
            <a:r>
              <a:rPr lang="en-GB" sz="1400" dirty="0"/>
              <a:t> 2014 Oct 31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7 Smith, 2015 Supporting health and promoting exercise (SHAPE) programme for young people with psychosis, available at </a:t>
            </a:r>
            <a:r>
              <a:rPr lang="en-GB" sz="1400" u="sng" dirty="0">
                <a:hlinkClick r:id="rId12"/>
              </a:rPr>
              <a:t>http://www.health.org.uk/programmes/shine-2014/projects/supporting-health-and-promoting-exercise-shape-programme-young-people</a:t>
            </a:r>
            <a:endParaRPr lang="en-GB" sz="1400" dirty="0"/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8 Vreeland, B. et al (2003) A Program for Managing Weight Gain Associated with Atypical Antipsychotics. </a:t>
            </a:r>
            <a:r>
              <a:rPr lang="en-GB" sz="1400" i="1" dirty="0"/>
              <a:t>Psychiatric Services. </a:t>
            </a:r>
            <a:r>
              <a:rPr lang="en-GB" sz="1400" dirty="0"/>
              <a:t>Volume 54 Issue 8, August 2003, pp. 1155-1157</a:t>
            </a:r>
          </a:p>
          <a:p>
            <a:r>
              <a:rPr lang="en-GB" sz="1400" b="1" dirty="0"/>
              <a:t> </a:t>
            </a:r>
            <a:endParaRPr lang="en-GB" sz="1400" dirty="0"/>
          </a:p>
          <a:p>
            <a:r>
              <a:rPr lang="en-GB" sz="1400" dirty="0"/>
              <a:t>9 Miller, J. L., Lynn, C. H., Shuster, J. &amp; Driscoll, D. J. (2013), “A reduced energy intake, well-balanced diet improves weight control in children with </a:t>
            </a:r>
            <a:r>
              <a:rPr lang="en-GB" sz="1400" dirty="0" err="1"/>
              <a:t>Prader</a:t>
            </a:r>
            <a:r>
              <a:rPr lang="en-GB" sz="1400" dirty="0"/>
              <a:t>-Willi syndrome”, Journal of Human Nutrition and Dietetics. Vol. 26 </a:t>
            </a:r>
            <a:r>
              <a:rPr lang="en-GB" sz="1400" dirty="0" err="1"/>
              <a:t>iss</a:t>
            </a:r>
            <a:r>
              <a:rPr lang="en-GB" sz="1400" dirty="0"/>
              <a:t> 1 pp. 2-9</a:t>
            </a:r>
          </a:p>
          <a:p>
            <a:r>
              <a:rPr lang="en-GB" sz="1400" b="1" dirty="0"/>
              <a:t> </a:t>
            </a:r>
            <a:endParaRPr lang="en-GB" sz="1400" dirty="0"/>
          </a:p>
          <a:p>
            <a:r>
              <a:rPr lang="en-GB" sz="1400" dirty="0"/>
              <a:t>10 Curtin, C., Bandini, L. G., Must, A., Gleason, K., </a:t>
            </a:r>
            <a:r>
              <a:rPr lang="en-GB" sz="1400" dirty="0" err="1"/>
              <a:t>Lividini</a:t>
            </a:r>
            <a:r>
              <a:rPr lang="en-GB" sz="1400" dirty="0"/>
              <a:t>, K., Phillips, S., </a:t>
            </a:r>
            <a:r>
              <a:rPr lang="en-GB" sz="1400" dirty="0" err="1"/>
              <a:t>Eliasziw</a:t>
            </a:r>
            <a:r>
              <a:rPr lang="en-GB" sz="1400" dirty="0"/>
              <a:t>, M., Maslin, M. &amp; Fleming, R. K. (2013), “Parent support improves weight loss in adolescents and young adults with Down syndrome” Journal of Paediatrics. Vol 163 </a:t>
            </a:r>
            <a:r>
              <a:rPr lang="en-GB" sz="1400" dirty="0" err="1"/>
              <a:t>iss</a:t>
            </a:r>
            <a:r>
              <a:rPr lang="en-GB" sz="1400" dirty="0"/>
              <a:t> 5 pp.1402-8</a:t>
            </a:r>
            <a:endParaRPr lang="en-GB" sz="1400" dirty="0">
              <a:effectLst/>
            </a:endParaRP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20650643" y="21902356"/>
            <a:ext cx="10403410" cy="680634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ctr">
              <a:defRPr sz="4000" b="1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dirty="0" smtClean="0"/>
              <a:t>REFERENCES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t="13792" r="48906" b="9125"/>
          <a:stretch/>
        </p:blipFill>
        <p:spPr bwMode="auto">
          <a:xfrm>
            <a:off x="7229641" y="24126357"/>
            <a:ext cx="4201302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210" y="6348332"/>
            <a:ext cx="19449195" cy="1117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 bwMode="auto">
          <a:xfrm>
            <a:off x="11701375" y="21902355"/>
            <a:ext cx="8275763" cy="7725463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the voice of service users was particularly  important in framing the issues and creating  space to enable real co-production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Kindness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- as an emotive issue  which deserves a compassionate approach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 Using available evidence on current local practice and addressing research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gaps  </a:t>
            </a:r>
          </a:p>
          <a:p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Courage- 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being brave enough to name the issue and also to step in to areas with limited evidence </a:t>
            </a:r>
          </a:p>
          <a:p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Keeping up the momentum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amongst competing priorities and through a long development  process 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12450779" y="21953343"/>
            <a:ext cx="7404452" cy="629647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ctr">
              <a:defRPr sz="4000" b="1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dirty="0" smtClean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55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ty and asset based approaches poster for PHE conference 2016">
  <a:themeElements>
    <a:clrScheme name="Blank Presentation 1">
      <a:dk1>
        <a:srgbClr val="151035"/>
      </a:dk1>
      <a:lt1>
        <a:srgbClr val="003E5D"/>
      </a:lt1>
      <a:dk2>
        <a:srgbClr val="008994"/>
      </a:dk2>
      <a:lt2>
        <a:srgbClr val="4A153C"/>
      </a:lt2>
      <a:accent1>
        <a:srgbClr val="0094CB"/>
      </a:accent1>
      <a:accent2>
        <a:srgbClr val="490518"/>
      </a:accent2>
      <a:accent3>
        <a:srgbClr val="AAAFB6"/>
      </a:accent3>
      <a:accent4>
        <a:srgbClr val="100C2C"/>
      </a:accent4>
      <a:accent5>
        <a:srgbClr val="AAC8E2"/>
      </a:accent5>
      <a:accent6>
        <a:srgbClr val="410415"/>
      </a:accent6>
      <a:hlink>
        <a:srgbClr val="D95121"/>
      </a:hlink>
      <a:folHlink>
        <a:srgbClr val="F2B01F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151035"/>
        </a:dk1>
        <a:lt1>
          <a:srgbClr val="003E5D"/>
        </a:lt1>
        <a:dk2>
          <a:srgbClr val="008994"/>
        </a:dk2>
        <a:lt2>
          <a:srgbClr val="4A153C"/>
        </a:lt2>
        <a:accent1>
          <a:srgbClr val="0094CB"/>
        </a:accent1>
        <a:accent2>
          <a:srgbClr val="490518"/>
        </a:accent2>
        <a:accent3>
          <a:srgbClr val="AAAFB6"/>
        </a:accent3>
        <a:accent4>
          <a:srgbClr val="100C2C"/>
        </a:accent4>
        <a:accent5>
          <a:srgbClr val="AAC8E2"/>
        </a:accent5>
        <a:accent6>
          <a:srgbClr val="410415"/>
        </a:accent6>
        <a:hlink>
          <a:srgbClr val="D95121"/>
        </a:hlink>
        <a:folHlink>
          <a:srgbClr val="F2B0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151035"/>
    </a:dk1>
    <a:lt1>
      <a:srgbClr val="003E5D"/>
    </a:lt1>
    <a:dk2>
      <a:srgbClr val="008994"/>
    </a:dk2>
    <a:lt2>
      <a:srgbClr val="4A153C"/>
    </a:lt2>
    <a:accent1>
      <a:srgbClr val="0094CB"/>
    </a:accent1>
    <a:accent2>
      <a:srgbClr val="490518"/>
    </a:accent2>
    <a:accent3>
      <a:srgbClr val="AAAFB6"/>
    </a:accent3>
    <a:accent4>
      <a:srgbClr val="100C2C"/>
    </a:accent4>
    <a:accent5>
      <a:srgbClr val="AAC8E2"/>
    </a:accent5>
    <a:accent6>
      <a:srgbClr val="410415"/>
    </a:accent6>
    <a:hlink>
      <a:srgbClr val="D95121"/>
    </a:hlink>
    <a:folHlink>
      <a:srgbClr val="F2B01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5" ma:contentTypeDescription="Create a new document." ma:contentTypeScope="" ma:versionID="b96b04cdc5a24c8099c011e34168e23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2934534a101b84ced13955cceec64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4E0692-B6E9-4D54-95C4-53A220D4B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673177-C070-496E-8542-9CD10B10D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68D7EB-CF0D-44F4-BFA9-2B2E25F75EB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Community and asset based approaches poster for PHE conference 2016</Template>
  <TotalTime>1675</TotalTime>
  <Words>744</Words>
  <Application>Microsoft Office PowerPoint</Application>
  <PresentationFormat>Custom</PresentationFormat>
  <Paragraphs>77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Community and asset based approaches poster for PHE conference 2016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Catherine Parker</cp:lastModifiedBy>
  <cp:revision>83</cp:revision>
  <cp:lastPrinted>2018-09-05T11:16:01Z</cp:lastPrinted>
  <dcterms:created xsi:type="dcterms:W3CDTF">2016-08-01T09:42:05Z</dcterms:created>
  <dcterms:modified xsi:type="dcterms:W3CDTF">2018-09-05T11:19:57Z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</Properties>
</file>